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84" r:id="rId4"/>
    <p:sldId id="288" r:id="rId5"/>
    <p:sldId id="285" r:id="rId6"/>
    <p:sldId id="289" r:id="rId7"/>
    <p:sldId id="290" r:id="rId8"/>
    <p:sldId id="287" r:id="rId9"/>
    <p:sldId id="286" r:id="rId10"/>
    <p:sldId id="291" r:id="rId11"/>
    <p:sldId id="292" r:id="rId12"/>
    <p:sldId id="293" r:id="rId13"/>
    <p:sldId id="294" r:id="rId14"/>
    <p:sldId id="295" r:id="rId15"/>
    <p:sldId id="296" r:id="rId16"/>
    <p:sldId id="297" r:id="rId17"/>
    <p:sldId id="298" r:id="rId18"/>
    <p:sldId id="299" r:id="rId19"/>
    <p:sldId id="308" r:id="rId20"/>
    <p:sldId id="300" r:id="rId21"/>
    <p:sldId id="301" r:id="rId22"/>
    <p:sldId id="302" r:id="rId23"/>
    <p:sldId id="303" r:id="rId24"/>
    <p:sldId id="304" r:id="rId25"/>
    <p:sldId id="305" r:id="rId26"/>
    <p:sldId id="306" r:id="rId27"/>
    <p:sldId id="283"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E4C"/>
    <a:srgbClr val="08B8AA"/>
    <a:srgbClr val="EE294E"/>
    <a:srgbClr val="293E45"/>
    <a:srgbClr val="5BB259"/>
    <a:srgbClr val="513773"/>
    <a:srgbClr val="BB3141"/>
    <a:srgbClr val="579AFF"/>
    <a:srgbClr val="008037"/>
    <a:srgbClr val="4E5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1" autoAdjust="0"/>
    <p:restoredTop sz="74667" autoAdjust="0"/>
  </p:normalViewPr>
  <p:slideViewPr>
    <p:cSldViewPr snapToGrid="0">
      <p:cViewPr varScale="1">
        <p:scale>
          <a:sx n="51" d="100"/>
          <a:sy n="51" d="100"/>
        </p:scale>
        <p:origin x="10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DE094352-3A46-4873-9358-C5ABED72E7A2}" type="datetimeFigureOut">
              <a:rPr lang="en-US" smtClean="0"/>
              <a:t>2/10/2022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6A392502-4BDC-4258-ABFE-952C69E69671}" type="slidenum">
              <a:rPr lang="en-US" smtClean="0"/>
              <a:t>‹#›</a:t>
            </a:fld>
            <a:endParaRPr lang="en-US"/>
          </a:p>
        </p:txBody>
      </p:sp>
    </p:spTree>
    <p:extLst>
      <p:ext uri="{BB962C8B-B14F-4D97-AF65-F5344CB8AC3E}">
        <p14:creationId xmlns:p14="http://schemas.microsoft.com/office/powerpoint/2010/main" val="27070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a:t>
            </a:fld>
            <a:endParaRPr lang="en-US"/>
          </a:p>
        </p:txBody>
      </p:sp>
    </p:spTree>
    <p:extLst>
      <p:ext uri="{BB962C8B-B14F-4D97-AF65-F5344CB8AC3E}">
        <p14:creationId xmlns:p14="http://schemas.microsoft.com/office/powerpoint/2010/main" val="215787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Segoe UI" panose="020B0502040204020203" pitchFamily="34" charset="0"/>
                <a:cs typeface="Segoe UI" panose="020B0502040204020203" pitchFamily="34" charset="0"/>
              </a:rPr>
              <a:t>Feelings of fatigue and lack of motivation associated with depressive symptoms affect motivation to engage in healthy dietary habits, cook, or grocery shop</a:t>
            </a:r>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10</a:t>
            </a:fld>
            <a:endParaRPr lang="en-US"/>
          </a:p>
        </p:txBody>
      </p:sp>
    </p:spTree>
    <p:extLst>
      <p:ext uri="{BB962C8B-B14F-4D97-AF65-F5344CB8AC3E}">
        <p14:creationId xmlns:p14="http://schemas.microsoft.com/office/powerpoint/2010/main" val="2011246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Not all depression is associated with obesity. However, there is a strong association between obesity and depression that is difficult to define, nonetheless ever present. In either case, we are not listening to our organisms cues for hunger, fullness, or maybe those cue’s are not working.  First lets take a look at what hunger actually means</a:t>
            </a:r>
          </a:p>
          <a:p>
            <a:pPr eaLnBrk="1" hangingPunct="1">
              <a:spcBef>
                <a:spcPct val="0"/>
              </a:spcBef>
            </a:pPr>
            <a:r>
              <a:rPr lang="en-US" altLang="en-US" dirty="0"/>
              <a:t>The association is not clear. Either people are depressed and anxious because they have gained weight and are dealing with a sense of moral failing. OR, have they gained weight d/t being anxious and depressed?</a:t>
            </a:r>
          </a:p>
          <a:p>
            <a:pPr eaLnBrk="1" hangingPunct="1">
              <a:spcBef>
                <a:spcPct val="0"/>
              </a:spcBef>
            </a:pPr>
            <a:r>
              <a:rPr lang="en-US" altLang="en-US" dirty="0"/>
              <a:t>Perhaps they use food to diminish unwanted emotional states.</a:t>
            </a:r>
          </a:p>
          <a:p>
            <a:pPr eaLnBrk="1" hangingPunct="1"/>
            <a:r>
              <a:rPr lang="en-US" altLang="en-US" dirty="0"/>
              <a:t>While those were</a:t>
            </a:r>
            <a:r>
              <a:rPr lang="en-US" altLang="en-US" baseline="0" dirty="0"/>
              <a:t> questions in 2009, evidence and studies have suggested the answer is that anxiety and depression can be caused by poor dietary intake and prevention of depression can include </a:t>
            </a:r>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11</a:t>
            </a:fld>
            <a:endParaRPr lang="en-US"/>
          </a:p>
        </p:txBody>
      </p:sp>
    </p:spTree>
    <p:extLst>
      <p:ext uri="{BB962C8B-B14F-4D97-AF65-F5344CB8AC3E}">
        <p14:creationId xmlns:p14="http://schemas.microsoft.com/office/powerpoint/2010/main" val="1445987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Appetite has a very powerful influence that can cause us to eat beyond the point of satiety.</a:t>
            </a:r>
          </a:p>
        </p:txBody>
      </p:sp>
      <p:sp>
        <p:nvSpPr>
          <p:cNvPr id="4" name="Slide Number Placeholder 3"/>
          <p:cNvSpPr>
            <a:spLocks noGrp="1"/>
          </p:cNvSpPr>
          <p:nvPr>
            <p:ph type="sldNum" sz="quarter" idx="10"/>
          </p:nvPr>
        </p:nvSpPr>
        <p:spPr/>
        <p:txBody>
          <a:bodyPr/>
          <a:lstStyle/>
          <a:p>
            <a:fld id="{6A392502-4BDC-4258-ABFE-952C69E69671}" type="slidenum">
              <a:rPr lang="en-US" smtClean="0"/>
              <a:t>12</a:t>
            </a:fld>
            <a:endParaRPr lang="en-US"/>
          </a:p>
        </p:txBody>
      </p:sp>
    </p:spTree>
    <p:extLst>
      <p:ext uri="{BB962C8B-B14F-4D97-AF65-F5344CB8AC3E}">
        <p14:creationId xmlns:p14="http://schemas.microsoft.com/office/powerpoint/2010/main" val="957882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13</a:t>
            </a:fld>
            <a:endParaRPr lang="en-US"/>
          </a:p>
        </p:txBody>
      </p:sp>
    </p:spTree>
    <p:extLst>
      <p:ext uri="{BB962C8B-B14F-4D97-AF65-F5344CB8AC3E}">
        <p14:creationId xmlns:p14="http://schemas.microsoft.com/office/powerpoint/2010/main" val="193459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Lets focus on just one for right now, the exercise. </a:t>
            </a:r>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14</a:t>
            </a:fld>
            <a:endParaRPr lang="en-US"/>
          </a:p>
        </p:txBody>
      </p:sp>
    </p:spTree>
    <p:extLst>
      <p:ext uri="{BB962C8B-B14F-4D97-AF65-F5344CB8AC3E}">
        <p14:creationId xmlns:p14="http://schemas.microsoft.com/office/powerpoint/2010/main" val="1666707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Our genetic makeup of homo sapiens has not changed from the hunter gatherer state, but our lifestyles have. We still have an </a:t>
            </a:r>
            <a:r>
              <a:rPr lang="en-US" altLang="en-US" dirty="0" err="1"/>
              <a:t>inate</a:t>
            </a:r>
            <a:r>
              <a:rPr lang="en-US" altLang="en-US" dirty="0"/>
              <a:t> need to produce a tangible result from our physical efforts. Gardening, cooking, </a:t>
            </a:r>
            <a:r>
              <a:rPr lang="en-US" altLang="en-US" dirty="0" err="1"/>
              <a:t>scuplting</a:t>
            </a:r>
            <a:r>
              <a:rPr lang="en-US" altLang="en-US" dirty="0"/>
              <a:t>, etc. Videogames, </a:t>
            </a:r>
            <a:r>
              <a:rPr lang="en-US" altLang="en-US" dirty="0" err="1"/>
              <a:t>iphones</a:t>
            </a:r>
            <a:r>
              <a:rPr lang="en-US" altLang="en-US" dirty="0"/>
              <a:t>, cell phones </a:t>
            </a:r>
            <a:r>
              <a:rPr lang="en-US" altLang="en-US" dirty="0" err="1"/>
              <a:t>ipads</a:t>
            </a:r>
            <a:r>
              <a:rPr lang="en-US" altLang="en-US" dirty="0"/>
              <a:t>, </a:t>
            </a:r>
            <a:r>
              <a:rPr lang="en-US" altLang="en-US" dirty="0" err="1"/>
              <a:t>etc</a:t>
            </a:r>
            <a:r>
              <a:rPr lang="en-US" altLang="en-US" dirty="0"/>
              <a:t>, do not produce this. </a:t>
            </a:r>
          </a:p>
          <a:p>
            <a:r>
              <a:rPr lang="en-US" altLang="en-US" dirty="0"/>
              <a:t>Amish have a much lower rate of depression; its no wonder why. </a:t>
            </a:r>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15</a:t>
            </a:fld>
            <a:endParaRPr lang="en-US"/>
          </a:p>
        </p:txBody>
      </p:sp>
    </p:spTree>
    <p:extLst>
      <p:ext uri="{BB962C8B-B14F-4D97-AF65-F5344CB8AC3E}">
        <p14:creationId xmlns:p14="http://schemas.microsoft.com/office/powerpoint/2010/main" val="297806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The SMILES trial study – Supporting the Motivation of lifestyle in Lowered Emotional States</a:t>
            </a:r>
          </a:p>
          <a:p>
            <a:pPr lvl="1"/>
            <a:r>
              <a:rPr lang="en-US" dirty="0"/>
              <a:t>First randomized control trial to eval diet and improvement in depressive symptoms</a:t>
            </a:r>
          </a:p>
          <a:p>
            <a:pPr lvl="2"/>
            <a:r>
              <a:rPr lang="en-US" dirty="0"/>
              <a:t>Mediterranean diet or Social Support in 7 sessions were</a:t>
            </a:r>
            <a:r>
              <a:rPr lang="en-US" baseline="0" dirty="0"/>
              <a:t> given randomly to people</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16</a:t>
            </a:fld>
            <a:endParaRPr lang="en-US"/>
          </a:p>
        </p:txBody>
      </p:sp>
    </p:spTree>
    <p:extLst>
      <p:ext uri="{BB962C8B-B14F-4D97-AF65-F5344CB8AC3E}">
        <p14:creationId xmlns:p14="http://schemas.microsoft.com/office/powerpoint/2010/main" val="322067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Meta-analysis is coming many different studies</a:t>
            </a:r>
            <a:r>
              <a:rPr lang="en-US" baseline="0" dirty="0"/>
              <a:t> to find common results</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17</a:t>
            </a:fld>
            <a:endParaRPr lang="en-US"/>
          </a:p>
        </p:txBody>
      </p:sp>
    </p:spTree>
    <p:extLst>
      <p:ext uri="{BB962C8B-B14F-4D97-AF65-F5344CB8AC3E}">
        <p14:creationId xmlns:p14="http://schemas.microsoft.com/office/powerpoint/2010/main" val="159427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dirty="0" smtClean="0">
                <a:latin typeface="Segoe UI" panose="020B0502040204020203" pitchFamily="34" charset="0"/>
                <a:cs typeface="Segoe UI" panose="020B0502040204020203" pitchFamily="34" charset="0"/>
              </a:rPr>
              <a:t>Diversity in diet is a person’s treatment for depression. </a:t>
            </a:r>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18</a:t>
            </a:fld>
            <a:endParaRPr lang="en-US"/>
          </a:p>
        </p:txBody>
      </p:sp>
    </p:spTree>
    <p:extLst>
      <p:ext uri="{BB962C8B-B14F-4D97-AF65-F5344CB8AC3E}">
        <p14:creationId xmlns:p14="http://schemas.microsoft.com/office/powerpoint/2010/main" val="96770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19</a:t>
            </a:fld>
            <a:endParaRPr lang="en-US"/>
          </a:p>
        </p:txBody>
      </p:sp>
    </p:spTree>
    <p:extLst>
      <p:ext uri="{BB962C8B-B14F-4D97-AF65-F5344CB8AC3E}">
        <p14:creationId xmlns:p14="http://schemas.microsoft.com/office/powerpoint/2010/main" val="242258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a:t>
            </a:fld>
            <a:endParaRPr lang="en-US"/>
          </a:p>
        </p:txBody>
      </p:sp>
    </p:spTree>
    <p:extLst>
      <p:ext uri="{BB962C8B-B14F-4D97-AF65-F5344CB8AC3E}">
        <p14:creationId xmlns:p14="http://schemas.microsoft.com/office/powerpoint/2010/main" val="200855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Meta-analysis demonstrated</a:t>
            </a:r>
            <a:r>
              <a:rPr lang="en-US" baseline="0" dirty="0"/>
              <a:t> a reduced risk of depression in subjects who had a higher adherence to Mediterranean diet.</a:t>
            </a:r>
          </a:p>
          <a:p>
            <a:r>
              <a:rPr lang="en-US" baseline="0" dirty="0"/>
              <a:t>The list of nutrients have all been identified as nutrients in Mediterranean diet that feed the brain, reduce inflammation, impact oxidative stress and neurotransmitter regulation. . </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20</a:t>
            </a:fld>
            <a:endParaRPr lang="en-US"/>
          </a:p>
        </p:txBody>
      </p:sp>
    </p:spTree>
    <p:extLst>
      <p:ext uri="{BB962C8B-B14F-4D97-AF65-F5344CB8AC3E}">
        <p14:creationId xmlns:p14="http://schemas.microsoft.com/office/powerpoint/2010/main" val="2946847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Many studies on red meat, especially those conducted in the US, primarily examine meat from factory-farmed animals that have been fed grain-based feeds.</a:t>
            </a:r>
          </a:p>
          <a:p>
            <a:r>
              <a:rPr lang="en-US" sz="1200" b="0" i="0" kern="1200" dirty="0">
                <a:solidFill>
                  <a:schemeClr val="tx1"/>
                </a:solidFill>
                <a:effectLst/>
                <a:latin typeface="+mn-lt"/>
                <a:ea typeface="+mn-ea"/>
                <a:cs typeface="+mn-cs"/>
              </a:rPr>
              <a:t>It’s important to make a distinction between different kinds of meat. For example, grass-fed and organic meat is nutritionally different than factory-farmed, processed meat.</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21</a:t>
            </a:fld>
            <a:endParaRPr lang="en-US"/>
          </a:p>
        </p:txBody>
      </p:sp>
    </p:spTree>
    <p:extLst>
      <p:ext uri="{BB962C8B-B14F-4D97-AF65-F5344CB8AC3E}">
        <p14:creationId xmlns:p14="http://schemas.microsoft.com/office/powerpoint/2010/main" val="3669343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22</a:t>
            </a:fld>
            <a:endParaRPr lang="en-US"/>
          </a:p>
        </p:txBody>
      </p:sp>
    </p:spTree>
    <p:extLst>
      <p:ext uri="{BB962C8B-B14F-4D97-AF65-F5344CB8AC3E}">
        <p14:creationId xmlns:p14="http://schemas.microsoft.com/office/powerpoint/2010/main" val="1242188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Saurkraut</a:t>
            </a:r>
            <a:r>
              <a:rPr lang="en-US" baseline="0" dirty="0"/>
              <a:t> on salad or sandwiches</a:t>
            </a:r>
          </a:p>
          <a:p>
            <a:r>
              <a:rPr lang="en-US" baseline="0" dirty="0"/>
              <a:t>Sugar in kombucha</a:t>
            </a:r>
          </a:p>
          <a:p>
            <a:r>
              <a:rPr lang="en-US" baseline="0" dirty="0"/>
              <a:t>Yogurt unsweetened</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23</a:t>
            </a:fld>
            <a:endParaRPr lang="en-US"/>
          </a:p>
        </p:txBody>
      </p:sp>
    </p:spTree>
    <p:extLst>
      <p:ext uri="{BB962C8B-B14F-4D97-AF65-F5344CB8AC3E}">
        <p14:creationId xmlns:p14="http://schemas.microsoft.com/office/powerpoint/2010/main" val="1591863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24</a:t>
            </a:fld>
            <a:endParaRPr lang="en-US"/>
          </a:p>
        </p:txBody>
      </p:sp>
    </p:spTree>
    <p:extLst>
      <p:ext uri="{BB962C8B-B14F-4D97-AF65-F5344CB8AC3E}">
        <p14:creationId xmlns:p14="http://schemas.microsoft.com/office/powerpoint/2010/main" val="3701721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25</a:t>
            </a:fld>
            <a:endParaRPr lang="en-US"/>
          </a:p>
        </p:txBody>
      </p:sp>
    </p:spTree>
    <p:extLst>
      <p:ext uri="{BB962C8B-B14F-4D97-AF65-F5344CB8AC3E}">
        <p14:creationId xmlns:p14="http://schemas.microsoft.com/office/powerpoint/2010/main" val="1864596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When you start</a:t>
            </a:r>
            <a:r>
              <a:rPr lang="en-US" baseline="0" dirty="0"/>
              <a:t> adding fruits vegetables and healthy fats into your diet, it makes less room for the foods that do not serve you well. </a:t>
            </a:r>
            <a:endParaRPr 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26</a:t>
            </a:fld>
            <a:endParaRPr lang="en-US"/>
          </a:p>
        </p:txBody>
      </p:sp>
    </p:spTree>
    <p:extLst>
      <p:ext uri="{BB962C8B-B14F-4D97-AF65-F5344CB8AC3E}">
        <p14:creationId xmlns:p14="http://schemas.microsoft.com/office/powerpoint/2010/main" val="539809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27</a:t>
            </a:fld>
            <a:endParaRPr lang="en-US"/>
          </a:p>
        </p:txBody>
      </p:sp>
    </p:spTree>
    <p:extLst>
      <p:ext uri="{BB962C8B-B14F-4D97-AF65-F5344CB8AC3E}">
        <p14:creationId xmlns:p14="http://schemas.microsoft.com/office/powerpoint/2010/main" val="338478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fat, high sugar diets can affect proteins that are important in brain development like neurotrophic factor which is reduced in depression</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3</a:t>
            </a:fld>
            <a:endParaRPr lang="en-US"/>
          </a:p>
        </p:txBody>
      </p:sp>
    </p:spTree>
    <p:extLst>
      <p:ext uri="{BB962C8B-B14F-4D97-AF65-F5344CB8AC3E}">
        <p14:creationId xmlns:p14="http://schemas.microsoft.com/office/powerpoint/2010/main" val="418679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Negative</a:t>
            </a:r>
            <a:r>
              <a:rPr lang="en-US" baseline="0" dirty="0"/>
              <a:t> moods states happen to all of us. Stress, bad news, disappointments, loss, </a:t>
            </a:r>
            <a:r>
              <a:rPr lang="en-US" baseline="0" dirty="0" err="1"/>
              <a:t>etc</a:t>
            </a:r>
            <a:r>
              <a:rPr lang="en-US" baseline="0" dirty="0"/>
              <a:t> all can cause a negative mood state.</a:t>
            </a:r>
            <a:endParaRPr lang="en-US"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4</a:t>
            </a:fld>
            <a:endParaRPr lang="en-US"/>
          </a:p>
        </p:txBody>
      </p:sp>
    </p:spTree>
    <p:extLst>
      <p:ext uri="{BB962C8B-B14F-4D97-AF65-F5344CB8AC3E}">
        <p14:creationId xmlns:p14="http://schemas.microsoft.com/office/powerpoint/2010/main" val="3100477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5</a:t>
            </a:fld>
            <a:endParaRPr lang="en-US"/>
          </a:p>
        </p:txBody>
      </p:sp>
    </p:spTree>
    <p:extLst>
      <p:ext uri="{BB962C8B-B14F-4D97-AF65-F5344CB8AC3E}">
        <p14:creationId xmlns:p14="http://schemas.microsoft.com/office/powerpoint/2010/main" val="87628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6</a:t>
            </a:fld>
            <a:endParaRPr lang="en-US"/>
          </a:p>
        </p:txBody>
      </p:sp>
    </p:spTree>
    <p:extLst>
      <p:ext uri="{BB962C8B-B14F-4D97-AF65-F5344CB8AC3E}">
        <p14:creationId xmlns:p14="http://schemas.microsoft.com/office/powerpoint/2010/main" val="272640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7</a:t>
            </a:fld>
            <a:endParaRPr lang="en-US"/>
          </a:p>
        </p:txBody>
      </p:sp>
    </p:spTree>
    <p:extLst>
      <p:ext uri="{BB962C8B-B14F-4D97-AF65-F5344CB8AC3E}">
        <p14:creationId xmlns:p14="http://schemas.microsoft.com/office/powerpoint/2010/main" val="356817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8</a:t>
            </a:fld>
            <a:endParaRPr lang="en-US"/>
          </a:p>
        </p:txBody>
      </p:sp>
    </p:spTree>
    <p:extLst>
      <p:ext uri="{BB962C8B-B14F-4D97-AF65-F5344CB8AC3E}">
        <p14:creationId xmlns:p14="http://schemas.microsoft.com/office/powerpoint/2010/main" val="3773647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Gut/brain axis: there is direct communication of signals between the gut and brain through the </a:t>
            </a:r>
            <a:r>
              <a:rPr lang="en-US" dirty="0" err="1"/>
              <a:t>vagus</a:t>
            </a:r>
            <a:r>
              <a:rPr lang="en-US" dirty="0"/>
              <a:t> nerve.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Microbiota of the stomach can influence levels of inflammation and </a:t>
            </a:r>
            <a:r>
              <a:rPr lang="en-US" dirty="0" smtClean="0"/>
              <a:t>neurotransmitters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panose="020B0502040204020203" pitchFamily="34" charset="0"/>
                <a:cs typeface="Segoe UI" panose="020B0502040204020203" pitchFamily="34" charset="0"/>
              </a:rPr>
              <a:t>The gut produces </a:t>
            </a:r>
            <a:r>
              <a:rPr lang="en-US" sz="1200" b="1" dirty="0" smtClean="0">
                <a:solidFill>
                  <a:srgbClr val="6CBE4C"/>
                </a:solidFill>
                <a:latin typeface="Segoe UI" panose="020B0502040204020203" pitchFamily="34" charset="0"/>
                <a:cs typeface="Segoe UI" panose="020B0502040204020203" pitchFamily="34" charset="0"/>
              </a:rPr>
              <a:t>95%</a:t>
            </a:r>
            <a:r>
              <a:rPr lang="en-US" sz="1200" dirty="0" smtClean="0">
                <a:latin typeface="Segoe UI" panose="020B0502040204020203" pitchFamily="34" charset="0"/>
                <a:cs typeface="Segoe UI" panose="020B0502040204020203" pitchFamily="34" charset="0"/>
              </a:rPr>
              <a:t> of the bodies serotonin; the hormone that regulates sleep, mood, appetite, and inhibits 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9</a:t>
            </a:fld>
            <a:endParaRPr lang="en-US"/>
          </a:p>
        </p:txBody>
      </p:sp>
    </p:spTree>
    <p:extLst>
      <p:ext uri="{BB962C8B-B14F-4D97-AF65-F5344CB8AC3E}">
        <p14:creationId xmlns:p14="http://schemas.microsoft.com/office/powerpoint/2010/main" val="55921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2BBFAA-21EF-4670-B824-6DF44FE956B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37450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247113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11566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214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2BBFAA-21EF-4670-B824-6DF44FE956B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9056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2BBFAA-21EF-4670-B824-6DF44FE956BC}"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3499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2BBFAA-21EF-4670-B824-6DF44FE956BC}" type="datetimeFigureOut">
              <a:rPr lang="en-US" smtClean="0"/>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9596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2BBFAA-21EF-4670-B824-6DF44FE956BC}" type="datetimeFigureOut">
              <a:rPr lang="en-US" smtClean="0"/>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95026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BBFAA-21EF-4670-B824-6DF44FE956BC}" type="datetimeFigureOut">
              <a:rPr lang="en-US" smtClean="0"/>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04555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63033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14334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BBFAA-21EF-4670-B824-6DF44FE956BC}" type="datetimeFigureOut">
              <a:rPr lang="en-US" smtClean="0"/>
              <a:t>2/10/2022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A1F70-730A-477A-B48E-E550248F51D3}" type="slidenum">
              <a:rPr lang="en-US" smtClean="0"/>
              <a:t>‹#›</a:t>
            </a:fld>
            <a:endParaRPr lang="en-US"/>
          </a:p>
        </p:txBody>
      </p:sp>
    </p:spTree>
    <p:extLst>
      <p:ext uri="{BB962C8B-B14F-4D97-AF65-F5344CB8AC3E}">
        <p14:creationId xmlns:p14="http://schemas.microsoft.com/office/powerpoint/2010/main" val="239624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1.png"/><Relationship Id="rId12" Type="http://schemas.microsoft.com/office/2007/relationships/hdphoto" Target="../media/hdphoto10.wdp"/><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png"/><Relationship Id="rId10" Type="http://schemas.microsoft.com/office/2007/relationships/hdphoto" Target="../media/hdphoto9.wdp"/><Relationship Id="rId4" Type="http://schemas.openxmlformats.org/officeDocument/2006/relationships/notesSlide" Target="../notesSlides/notesSlide24.xml"/><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1.png"/><Relationship Id="rId10" Type="http://schemas.microsoft.com/office/2007/relationships/hdphoto" Target="../media/hdphoto13.wdp"/><Relationship Id="rId4" Type="http://schemas.openxmlformats.org/officeDocument/2006/relationships/notesSlide" Target="../notesSlides/notesSlide26.xml"/><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2837" y="1529365"/>
            <a:ext cx="9246325" cy="2044151"/>
          </a:xfrm>
          <a:prstGeom prst="rect">
            <a:avLst/>
          </a:prstGeom>
          <a:noFill/>
          <a:ln w="76200">
            <a:solidFill>
              <a:srgbClr val="6CBE4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E9DD3"/>
              </a:solidFill>
            </a:endParaRPr>
          </a:p>
        </p:txBody>
      </p:sp>
      <p:sp>
        <p:nvSpPr>
          <p:cNvPr id="9" name="Title 1"/>
          <p:cNvSpPr txBox="1">
            <a:spLocks/>
          </p:cNvSpPr>
          <p:nvPr/>
        </p:nvSpPr>
        <p:spPr>
          <a:xfrm>
            <a:off x="1523996" y="2108637"/>
            <a:ext cx="9144000" cy="32199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7100" b="1" dirty="0">
                <a:latin typeface="Segoe UI" panose="020B0502040204020203" pitchFamily="34" charset="0"/>
                <a:cs typeface="Segoe UI" panose="020B0502040204020203" pitchFamily="34" charset="0"/>
              </a:rPr>
              <a:t>Food and Mood</a:t>
            </a:r>
          </a:p>
          <a:p>
            <a:pPr algn="ctr">
              <a:spcAft>
                <a:spcPts val="1200"/>
              </a:spcAft>
            </a:pPr>
            <a:endParaRPr lang="en-US" sz="4800" b="1" dirty="0">
              <a:latin typeface="Segoe UI" panose="020B0502040204020203" pitchFamily="34" charset="0"/>
              <a:cs typeface="Segoe UI" panose="020B0502040204020203" pitchFamily="34" charset="0"/>
            </a:endParaRPr>
          </a:p>
          <a:p>
            <a:pPr algn="ctr">
              <a:spcAft>
                <a:spcPts val="1200"/>
              </a:spcAft>
            </a:pPr>
            <a:r>
              <a:rPr lang="en-US" sz="2400" dirty="0">
                <a:latin typeface="Segoe UI" panose="020B0502040204020203" pitchFamily="34" charset="0"/>
                <a:cs typeface="Segoe UI" panose="020B0502040204020203" pitchFamily="34" charset="0"/>
              </a:rPr>
              <a:t>AultCare Wellness</a:t>
            </a:r>
          </a:p>
        </p:txBody>
      </p:sp>
      <p:pic>
        <p:nvPicPr>
          <p:cNvPr id="3" name="Picture 2">
            <a:extLst>
              <a:ext uri="{FF2B5EF4-FFF2-40B4-BE49-F238E27FC236}">
                <a16:creationId xmlns:a16="http://schemas.microsoft.com/office/drawing/2014/main" id="{B02E09EE-98FC-42B7-B141-63A69B3127FF}"/>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6" name="Picture 5">
            <a:extLst>
              <a:ext uri="{FF2B5EF4-FFF2-40B4-BE49-F238E27FC236}">
                <a16:creationId xmlns:a16="http://schemas.microsoft.com/office/drawing/2014/main" id="{A5BC3256-DF73-4377-9315-239A9C8B06B6}"/>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3545934"/>
      </p:ext>
    </p:extLst>
  </p:cSld>
  <p:clrMapOvr>
    <a:masterClrMapping/>
  </p:clrMapOvr>
  <mc:AlternateContent xmlns:mc="http://schemas.openxmlformats.org/markup-compatibility/2006">
    <mc:Choice xmlns:p14="http://schemas.microsoft.com/office/powerpoint/2010/main" Requires="p14">
      <p:transition spd="slow" p14:dur="2000" advTm="39453"/>
    </mc:Choice>
    <mc:Fallback>
      <p:transition spd="slow" advTm="3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Food/Mood Relationship</a:t>
            </a:r>
          </a:p>
        </p:txBody>
      </p:sp>
      <p:sp>
        <p:nvSpPr>
          <p:cNvPr id="3" name="Content Placeholder 2"/>
          <p:cNvSpPr txBox="1">
            <a:spLocks/>
          </p:cNvSpPr>
          <p:nvPr/>
        </p:nvSpPr>
        <p:spPr>
          <a:xfrm>
            <a:off x="506187" y="1853189"/>
            <a:ext cx="11539510" cy="413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relationship between depression and diet is bidirectional:</a:t>
            </a:r>
          </a:p>
          <a:p>
            <a:pPr lvl="1">
              <a:spcBef>
                <a:spcPts val="0"/>
              </a:spcBef>
              <a:spcAft>
                <a:spcPts val="1200"/>
              </a:spcAft>
              <a:buClr>
                <a:srgbClr val="6CBE4C"/>
              </a:buClr>
            </a:pPr>
            <a:r>
              <a:rPr lang="en-US" sz="2800" dirty="0" smtClean="0">
                <a:latin typeface="Segoe UI" panose="020B0502040204020203" pitchFamily="34" charset="0"/>
                <a:cs typeface="Segoe UI" panose="020B0502040204020203" pitchFamily="34" charset="0"/>
              </a:rPr>
              <a:t>High quality diet, less depressive symptoms.</a:t>
            </a:r>
            <a:endParaRPr lang="en-US" sz="2800" dirty="0">
              <a:latin typeface="Segoe UI" panose="020B0502040204020203" pitchFamily="34" charset="0"/>
              <a:cs typeface="Segoe UI" panose="020B0502040204020203" pitchFamily="34" charset="0"/>
            </a:endParaRPr>
          </a:p>
          <a:p>
            <a:pPr lvl="1">
              <a:spcBef>
                <a:spcPts val="0"/>
              </a:spcBef>
              <a:spcAft>
                <a:spcPts val="1200"/>
              </a:spcAft>
              <a:buClr>
                <a:srgbClr val="6CBE4C"/>
              </a:buClr>
            </a:pPr>
            <a:r>
              <a:rPr lang="en-US" sz="2800" dirty="0" smtClean="0">
                <a:latin typeface="Segoe UI" panose="020B0502040204020203" pitchFamily="34" charset="0"/>
                <a:cs typeface="Segoe UI" panose="020B0502040204020203" pitchFamily="34" charset="0"/>
              </a:rPr>
              <a:t>Depression, consume lower quality diet</a:t>
            </a:r>
            <a:endParaRPr lang="en-US" sz="2800" dirty="0">
              <a:latin typeface="Segoe UI" panose="020B0502040204020203" pitchFamily="34" charset="0"/>
              <a:cs typeface="Segoe UI" panose="020B0502040204020203" pitchFamily="34" charset="0"/>
            </a:endParaRPr>
          </a:p>
          <a:p>
            <a:pPr lvl="1">
              <a:spcBef>
                <a:spcPts val="0"/>
              </a:spcBef>
              <a:spcAft>
                <a:spcPts val="1200"/>
              </a:spcAft>
              <a:buClr>
                <a:srgbClr val="6CBE4C"/>
              </a:buClr>
            </a:pPr>
            <a:r>
              <a:rPr lang="en-US" sz="2800" dirty="0" smtClean="0">
                <a:latin typeface="Segoe UI" panose="020B0502040204020203" pitchFamily="34" charset="0"/>
                <a:cs typeface="Segoe UI" panose="020B0502040204020203" pitchFamily="34" charset="0"/>
              </a:rPr>
              <a:t>Fatigue, lack motivation</a:t>
            </a:r>
            <a:endParaRPr lang="en-US" sz="28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1835663"/>
      </p:ext>
    </p:extLst>
  </p:cSld>
  <p:clrMapOvr>
    <a:masterClrMapping/>
  </p:clrMapOvr>
  <mc:AlternateContent xmlns:mc="http://schemas.openxmlformats.org/markup-compatibility/2006">
    <mc:Choice xmlns:p14="http://schemas.microsoft.com/office/powerpoint/2010/main" Requires="p14">
      <p:transition spd="slow" p14:dur="2000" advTm="97278"/>
    </mc:Choice>
    <mc:Fallback>
      <p:transition spd="slow" advTm="9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Link Between Obesity and Depression</a:t>
            </a:r>
          </a:p>
        </p:txBody>
      </p:sp>
      <p:sp>
        <p:nvSpPr>
          <p:cNvPr id="3" name="Content Placeholder 2"/>
          <p:cNvSpPr txBox="1">
            <a:spLocks/>
          </p:cNvSpPr>
          <p:nvPr/>
        </p:nvSpPr>
        <p:spPr>
          <a:xfrm>
            <a:off x="506186" y="1853189"/>
            <a:ext cx="7887537" cy="41359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Obesity and depression are two of the most prevalent health issues in society.</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There is a strong link between obesity and depression.</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Obese individuals have a </a:t>
            </a:r>
            <a:r>
              <a:rPr lang="en-US" sz="2800" b="1" dirty="0">
                <a:solidFill>
                  <a:srgbClr val="6CBE4C"/>
                </a:solidFill>
                <a:latin typeface="Segoe UI" panose="020B0502040204020203" pitchFamily="34" charset="0"/>
                <a:cs typeface="Segoe UI" panose="020B0502040204020203" pitchFamily="34" charset="0"/>
              </a:rPr>
              <a:t>25%</a:t>
            </a:r>
            <a:r>
              <a:rPr lang="en-US" sz="2800" dirty="0">
                <a:latin typeface="Segoe UI" panose="020B0502040204020203" pitchFamily="34" charset="0"/>
                <a:cs typeface="Segoe UI" panose="020B0502040204020203" pitchFamily="34" charset="0"/>
              </a:rPr>
              <a:t> chance of experiencing some form of mood or anxiety disorder.</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Depressed individuals have been shown to have reduced activity in the reward centers of their brains. </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9218" name="Picture 2" descr="What is Obesity? And How to Combat Obesity in the Workplace?">
            <a:extLst>
              <a:ext uri="{FF2B5EF4-FFF2-40B4-BE49-F238E27FC236}">
                <a16:creationId xmlns:a16="http://schemas.microsoft.com/office/drawing/2014/main" id="{CC9D3A10-EC05-4EB0-A4C6-C24DACC7D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7200" y="2867757"/>
            <a:ext cx="6486525" cy="36385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6872753"/>
      </p:ext>
    </p:extLst>
  </p:cSld>
  <p:clrMapOvr>
    <a:masterClrMapping/>
  </p:clrMapOvr>
  <mc:AlternateContent xmlns:mc="http://schemas.openxmlformats.org/markup-compatibility/2006">
    <mc:Choice xmlns:p14="http://schemas.microsoft.com/office/powerpoint/2010/main" Requires="p14">
      <p:transition spd="slow" p14:dur="2000" advTm="75759"/>
    </mc:Choice>
    <mc:Fallback>
      <p:transition spd="slow" advTm="7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Appetite</a:t>
            </a:r>
          </a:p>
        </p:txBody>
      </p:sp>
      <p:sp>
        <p:nvSpPr>
          <p:cNvPr id="3" name="Content Placeholder 2"/>
          <p:cNvSpPr txBox="1">
            <a:spLocks/>
          </p:cNvSpPr>
          <p:nvPr/>
        </p:nvSpPr>
        <p:spPr>
          <a:xfrm>
            <a:off x="506185" y="1853189"/>
            <a:ext cx="11058799" cy="42883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desire for food at times when the body is not in need of fuel.</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Learned response to food</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Triggered </a:t>
            </a:r>
            <a:r>
              <a:rPr lang="en-US" sz="2800" dirty="0" smtClean="0">
                <a:latin typeface="Segoe UI" panose="020B0502040204020203" pitchFamily="34" charset="0"/>
                <a:cs typeface="Segoe UI" panose="020B0502040204020203" pitchFamily="34" charset="0"/>
              </a:rPr>
              <a:t>availability</a:t>
            </a:r>
            <a:r>
              <a:rPr lang="en-US" sz="2800" dirty="0">
                <a:latin typeface="Segoe UI" panose="020B0502040204020203" pitchFamily="34" charset="0"/>
                <a:cs typeface="Segoe UI" panose="020B0502040204020203" pitchFamily="34" charset="0"/>
              </a:rPr>
              <a:t>, exposure, and sensory cues (sight and smell of food)</a:t>
            </a:r>
          </a:p>
          <a:p>
            <a:pPr>
              <a:spcBef>
                <a:spcPts val="0"/>
              </a:spcBef>
              <a:spcAft>
                <a:spcPts val="1200"/>
              </a:spcAft>
              <a:buClr>
                <a:srgbClr val="6CBE4C"/>
              </a:buClr>
              <a:buFont typeface="Wingdings" panose="05000000000000000000" pitchFamily="2" charset="2"/>
              <a:buChar char="§"/>
            </a:pPr>
            <a:r>
              <a:rPr lang="en-US" sz="3200" dirty="0" smtClean="0">
                <a:latin typeface="Segoe UI" panose="020B0502040204020203" pitchFamily="34" charset="0"/>
                <a:cs typeface="Segoe UI" panose="020B0502040204020203" pitchFamily="34" charset="0"/>
              </a:rPr>
              <a:t>Emotional </a:t>
            </a:r>
            <a:r>
              <a:rPr lang="en-US" sz="3200" dirty="0">
                <a:latin typeface="Segoe UI" panose="020B0502040204020203" pitchFamily="34" charset="0"/>
                <a:cs typeface="Segoe UI" panose="020B0502040204020203" pitchFamily="34" charset="0"/>
              </a:rPr>
              <a:t>or psychological need </a:t>
            </a:r>
            <a:endParaRPr lang="en-US" sz="3200" dirty="0" smtClean="0">
              <a:latin typeface="Segoe UI" panose="020B0502040204020203" pitchFamily="34" charset="0"/>
              <a:cs typeface="Segoe UI" panose="020B0502040204020203" pitchFamily="34" charset="0"/>
            </a:endParaRPr>
          </a:p>
          <a:p>
            <a:pPr lvl="1">
              <a:spcBef>
                <a:spcPts val="0"/>
              </a:spcBef>
              <a:spcAft>
                <a:spcPts val="1200"/>
              </a:spcAft>
              <a:buClr>
                <a:srgbClr val="6CBE4C"/>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stress</a:t>
            </a:r>
            <a:r>
              <a:rPr lang="en-US" sz="2800" dirty="0">
                <a:latin typeface="Segoe UI" panose="020B0502040204020203" pitchFamily="34" charset="0"/>
                <a:cs typeface="Segoe UI" panose="020B0502040204020203" pitchFamily="34" charset="0"/>
              </a:rPr>
              <a:t>, anxiety, depression, </a:t>
            </a:r>
            <a:r>
              <a:rPr lang="en-US" sz="2800" dirty="0" smtClean="0">
                <a:latin typeface="Segoe UI" panose="020B0502040204020203" pitchFamily="34" charset="0"/>
                <a:cs typeface="Segoe UI" panose="020B0502040204020203" pitchFamily="34" charset="0"/>
              </a:rPr>
              <a:t>emptiness </a:t>
            </a:r>
            <a:r>
              <a:rPr lang="en-US" sz="2800" dirty="0">
                <a:latin typeface="Segoe UI" panose="020B0502040204020203" pitchFamily="34" charset="0"/>
                <a:cs typeface="Segoe UI" panose="020B0502040204020203" pitchFamily="34" charset="0"/>
              </a:rPr>
              <a:t>unrelated to nutritional need.</a:t>
            </a:r>
          </a:p>
          <a:p>
            <a:pPr>
              <a:spcBef>
                <a:spcPts val="0"/>
              </a:spcBef>
              <a:spcAft>
                <a:spcPts val="1200"/>
              </a:spcAft>
              <a:buClr>
                <a:srgbClr val="6CBE4C"/>
              </a:buClr>
              <a:buFont typeface="Wingdings" panose="05000000000000000000" pitchFamily="2" charset="2"/>
              <a:buChar char="§"/>
            </a:pPr>
            <a:r>
              <a:rPr lang="en-US" sz="3200" dirty="0" smtClean="0">
                <a:latin typeface="Segoe UI" panose="020B0502040204020203" pitchFamily="34" charset="0"/>
                <a:cs typeface="Segoe UI" panose="020B0502040204020203" pitchFamily="34" charset="0"/>
              </a:rPr>
              <a:t>Hunger: physiological</a:t>
            </a: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5966768"/>
      </p:ext>
    </p:extLst>
  </p:cSld>
  <p:clrMapOvr>
    <a:masterClrMapping/>
  </p:clrMapOvr>
  <mc:AlternateContent xmlns:mc="http://schemas.openxmlformats.org/markup-compatibility/2006">
    <mc:Choice xmlns:p14="http://schemas.microsoft.com/office/powerpoint/2010/main" Requires="p14">
      <p:transition spd="slow" p14:dur="2000" advTm="52600"/>
    </mc:Choice>
    <mc:Fallback>
      <p:transition spd="slow" advTm="5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A Theory</a:t>
            </a:r>
          </a:p>
        </p:txBody>
      </p:sp>
      <p:sp>
        <p:nvSpPr>
          <p:cNvPr id="3" name="Content Placeholder 2"/>
          <p:cNvSpPr txBox="1">
            <a:spLocks/>
          </p:cNvSpPr>
          <p:nvPr/>
        </p:nvSpPr>
        <p:spPr>
          <a:xfrm>
            <a:off x="506186" y="1853189"/>
            <a:ext cx="10712799"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CBE4C"/>
              </a:buClr>
              <a:buNone/>
            </a:pPr>
            <a:r>
              <a:rPr lang="en-US" altLang="en-US" sz="3600" b="1" dirty="0">
                <a:solidFill>
                  <a:srgbClr val="6CBE4C"/>
                </a:solidFill>
                <a:latin typeface="Segoe UI" panose="020B0502040204020203" pitchFamily="34" charset="0"/>
                <a:cs typeface="Segoe UI" panose="020B0502040204020203" pitchFamily="34" charset="0"/>
              </a:rPr>
              <a:t>Human beings were never designed for the poorly nourished, sedentary, indoor, sleep deprived, socially isolated, frenzied pace of the 21</a:t>
            </a:r>
            <a:r>
              <a:rPr lang="en-US" altLang="en-US" sz="3600" b="1" baseline="30000" dirty="0">
                <a:solidFill>
                  <a:srgbClr val="6CBE4C"/>
                </a:solidFill>
                <a:latin typeface="Segoe UI" panose="020B0502040204020203" pitchFamily="34" charset="0"/>
                <a:cs typeface="Segoe UI" panose="020B0502040204020203" pitchFamily="34" charset="0"/>
              </a:rPr>
              <a:t>st</a:t>
            </a:r>
            <a:r>
              <a:rPr lang="en-US" altLang="en-US" sz="3600" b="1" dirty="0">
                <a:solidFill>
                  <a:srgbClr val="6CBE4C"/>
                </a:solidFill>
                <a:latin typeface="Segoe UI" panose="020B0502040204020203" pitchFamily="34" charset="0"/>
                <a:cs typeface="Segoe UI" panose="020B0502040204020203" pitchFamily="34" charset="0"/>
              </a:rPr>
              <a:t> century.</a:t>
            </a:r>
            <a:endParaRPr lang="en-US" altLang="en-US" sz="4800" b="1" dirty="0">
              <a:solidFill>
                <a:srgbClr val="6CBE4C"/>
              </a:solidFill>
              <a:latin typeface="Segoe UI" panose="020B0502040204020203" pitchFamily="34" charset="0"/>
              <a:cs typeface="Segoe UI" panose="020B0502040204020203" pitchFamily="34" charset="0"/>
            </a:endParaRPr>
          </a:p>
          <a:p>
            <a:pPr marL="0" indent="0">
              <a:lnSpc>
                <a:spcPct val="100000"/>
              </a:lnSpc>
              <a:spcBef>
                <a:spcPts val="0"/>
              </a:spcBef>
              <a:spcAft>
                <a:spcPts val="600"/>
              </a:spcAft>
              <a:buClr>
                <a:srgbClr val="6CBE4C"/>
              </a:buClr>
              <a:buNone/>
            </a:pPr>
            <a:endParaRPr lang="en-US" altLang="en-US" sz="3600" dirty="0">
              <a:latin typeface="Segoe UI" panose="020B0502040204020203" pitchFamily="34" charset="0"/>
              <a:cs typeface="Segoe UI" panose="020B0502040204020203" pitchFamily="34" charset="0"/>
            </a:endParaRPr>
          </a:p>
          <a:p>
            <a:pPr marL="0" indent="0">
              <a:spcBef>
                <a:spcPts val="0"/>
              </a:spcBef>
              <a:spcAft>
                <a:spcPts val="600"/>
              </a:spcAft>
              <a:buClr>
                <a:srgbClr val="6CBE4C"/>
              </a:buClr>
              <a:buNone/>
            </a:pPr>
            <a:r>
              <a:rPr lang="en-US" altLang="en-US" sz="3600" dirty="0">
                <a:latin typeface="Segoe UI" panose="020B0502040204020203" pitchFamily="34" charset="0"/>
                <a:cs typeface="Segoe UI" panose="020B0502040204020203" pitchFamily="34" charset="0"/>
              </a:rPr>
              <a:t>- Stephen S. </a:t>
            </a:r>
            <a:r>
              <a:rPr lang="en-US" altLang="en-US" sz="3600" dirty="0" err="1">
                <a:latin typeface="Segoe UI" panose="020B0502040204020203" pitchFamily="34" charset="0"/>
                <a:cs typeface="Segoe UI" panose="020B0502040204020203" pitchFamily="34" charset="0"/>
              </a:rPr>
              <a:t>Ilardi</a:t>
            </a:r>
            <a:r>
              <a:rPr lang="en-US" altLang="en-US" sz="3600" dirty="0">
                <a:latin typeface="Segoe UI" panose="020B0502040204020203" pitchFamily="34" charset="0"/>
                <a:cs typeface="Segoe UI" panose="020B0502040204020203" pitchFamily="34" charset="0"/>
              </a:rPr>
              <a:t>, The Depression </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7777218"/>
      </p:ext>
    </p:extLst>
  </p:cSld>
  <p:clrMapOvr>
    <a:masterClrMapping/>
  </p:clrMapOvr>
  <mc:AlternateContent xmlns:mc="http://schemas.openxmlformats.org/markup-compatibility/2006">
    <mc:Choice xmlns:p14="http://schemas.microsoft.com/office/powerpoint/2010/main" Requires="p14">
      <p:transition spd="slow" p14:dur="2000" advTm="231600"/>
    </mc:Choice>
    <mc:Fallback>
      <p:transition spd="slow" advTm="23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Benefits of Physical Activity</a:t>
            </a:r>
          </a:p>
        </p:txBody>
      </p:sp>
      <p:sp>
        <p:nvSpPr>
          <p:cNvPr id="3" name="Content Placeholder 2"/>
          <p:cNvSpPr txBox="1">
            <a:spLocks/>
          </p:cNvSpPr>
          <p:nvPr/>
        </p:nvSpPr>
        <p:spPr>
          <a:xfrm>
            <a:off x="506186" y="1853189"/>
            <a:ext cx="9048122" cy="428836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Increases dopamine levels in the brain.</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Dopamine is the </a:t>
            </a:r>
            <a:r>
              <a:rPr lang="en-US" altLang="en-US" sz="3600" b="1" dirty="0">
                <a:solidFill>
                  <a:srgbClr val="6CBE4C"/>
                </a:solidFill>
                <a:latin typeface="Segoe UI" panose="020B0502040204020203" pitchFamily="34" charset="0"/>
                <a:cs typeface="Segoe UI" panose="020B0502040204020203" pitchFamily="34" charset="0"/>
              </a:rPr>
              <a:t>“gas pedal of pleasure.”</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Improves the signals that tell your brain you are satisfied—satiety.</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Reduces food cravings.</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Reduces stress and anxiety.</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Improves mood; prevents and treats depression.</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0252" name="Picture 12" descr="Physical Activity Vector Art, Icons, and Graphics for Free Download">
            <a:extLst>
              <a:ext uri="{FF2B5EF4-FFF2-40B4-BE49-F238E27FC236}">
                <a16:creationId xmlns:a16="http://schemas.microsoft.com/office/drawing/2014/main" id="{CCC954AA-7AD8-4E66-A9F3-07C82B30884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11850" y="2860449"/>
            <a:ext cx="3752394" cy="307181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3909628"/>
      </p:ext>
    </p:extLst>
  </p:cSld>
  <p:clrMapOvr>
    <a:masterClrMapping/>
  </p:clrMapOvr>
  <mc:AlternateContent xmlns:mc="http://schemas.openxmlformats.org/markup-compatibility/2006">
    <mc:Choice xmlns:p14="http://schemas.microsoft.com/office/powerpoint/2010/main" Requires="p14">
      <p:transition spd="slow" p14:dur="2000" advTm="75735"/>
    </mc:Choice>
    <mc:Fallback>
      <p:transition spd="slow" advTm="7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Effort Driven Rewards</a:t>
            </a:r>
          </a:p>
        </p:txBody>
      </p:sp>
      <p:sp>
        <p:nvSpPr>
          <p:cNvPr id="3" name="Content Placeholder 2"/>
          <p:cNvSpPr txBox="1">
            <a:spLocks/>
          </p:cNvSpPr>
          <p:nvPr/>
        </p:nvSpPr>
        <p:spPr>
          <a:xfrm>
            <a:off x="506185" y="1853189"/>
            <a:ext cx="8461969" cy="428836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Our brains are designed to have a deep sense of satisfaction and pleasure when we connect  movement, thinking, and emotions.</a:t>
            </a:r>
          </a:p>
          <a:p>
            <a:pPr>
              <a:spcBef>
                <a:spcPts val="0"/>
              </a:spcBef>
              <a:spcAft>
                <a:spcPts val="1200"/>
              </a:spcAft>
              <a:buClr>
                <a:srgbClr val="6CBE4C"/>
              </a:buClr>
              <a:buFont typeface="Wingdings" panose="05000000000000000000" pitchFamily="2" charset="2"/>
              <a:buChar char="§"/>
            </a:pPr>
            <a:endParaRPr lang="en-US" altLang="en-US" sz="36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When we work with our hands, it results in dramatic, positive changes in the brain (crafting, gardening, woodworking, sculpting, etc.).</a:t>
            </a:r>
          </a:p>
          <a:p>
            <a:pPr>
              <a:spcBef>
                <a:spcPts val="0"/>
              </a:spcBef>
              <a:spcAft>
                <a:spcPts val="1200"/>
              </a:spcAft>
              <a:buClr>
                <a:srgbClr val="6CBE4C"/>
              </a:buClr>
              <a:buFont typeface="Wingdings" panose="05000000000000000000" pitchFamily="2" charset="2"/>
              <a:buChar char="§"/>
            </a:pPr>
            <a:endParaRPr lang="en-US" altLang="en-US" sz="36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Amish have less depression.</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1266" name="Picture 2" descr="46 Woman Kneeling Gardening Illustrations &amp;amp; Clip Art - iStock">
            <a:extLst>
              <a:ext uri="{FF2B5EF4-FFF2-40B4-BE49-F238E27FC236}">
                <a16:creationId xmlns:a16="http://schemas.microsoft.com/office/drawing/2014/main" id="{82053329-ED02-436A-895C-E22B8E9FF31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8" b="89564" l="7026" r="94608">
                        <a14:foregroundMark x1="85948" y1="73055" x2="85948" y2="73055"/>
                        <a14:foregroundMark x1="94608" y1="69450" x2="94608" y2="69450"/>
                        <a14:foregroundMark x1="8987" y1="52562" x2="8987" y2="52562"/>
                        <a14:foregroundMark x1="7026" y1="59013" x2="7026" y2="59013"/>
                      </a14:backgroundRemoval>
                    </a14:imgEffect>
                  </a14:imgLayer>
                </a14:imgProps>
              </a:ext>
              <a:ext uri="{28A0092B-C50C-407E-A947-70E740481C1C}">
                <a14:useLocalDpi xmlns:a14="http://schemas.microsoft.com/office/drawing/2010/main" val="0"/>
              </a:ext>
            </a:extLst>
          </a:blip>
          <a:srcRect/>
          <a:stretch>
            <a:fillRect/>
          </a:stretch>
        </p:blipFill>
        <p:spPr bwMode="auto">
          <a:xfrm>
            <a:off x="8968154" y="2991033"/>
            <a:ext cx="2975358" cy="256211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839885"/>
      </p:ext>
    </p:extLst>
  </p:cSld>
  <p:clrMapOvr>
    <a:masterClrMapping/>
  </p:clrMapOvr>
  <mc:AlternateContent xmlns:mc="http://schemas.openxmlformats.org/markup-compatibility/2006">
    <mc:Choice xmlns:p14="http://schemas.microsoft.com/office/powerpoint/2010/main" Requires="p14">
      <p:transition spd="slow" p14:dur="2000" advTm="118648"/>
    </mc:Choice>
    <mc:Fallback>
      <p:transition spd="slow" advTm="11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SMILES Study</a:t>
            </a:r>
          </a:p>
        </p:txBody>
      </p:sp>
      <p:sp>
        <p:nvSpPr>
          <p:cNvPr id="3" name="Content Placeholder 2"/>
          <p:cNvSpPr txBox="1">
            <a:spLocks/>
          </p:cNvSpPr>
          <p:nvPr/>
        </p:nvSpPr>
        <p:spPr>
          <a:xfrm>
            <a:off x="506186" y="1853189"/>
            <a:ext cx="7043476"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Diet group reported: </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Feeling better emotionally</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Had more clarity and energy </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Feeling able to overcome barriers to healthful eating</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2290" name="Picture 2" descr="People with healthy food illustration | free image by rawpixel.com |  Healthy recipes, Food illustrations, Vegetarian recipes healthy">
            <a:extLst>
              <a:ext uri="{FF2B5EF4-FFF2-40B4-BE49-F238E27FC236}">
                <a16:creationId xmlns:a16="http://schemas.microsoft.com/office/drawing/2014/main" id="{627B86A1-2721-41D1-8284-8382D23F9DA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021" b="96250" l="10000" r="90000">
                        <a14:foregroundMark x1="13333" y1="21875" x2="13333" y2="21875"/>
                        <a14:foregroundMark x1="27417" y1="33125" x2="27417" y2="33125"/>
                        <a14:foregroundMark x1="15250" y1="33854" x2="15250" y2="33854"/>
                        <a14:foregroundMark x1="18167" y1="42188" x2="18167" y2="42188"/>
                        <a14:foregroundMark x1="22417" y1="52188" x2="17750" y2="55417"/>
                        <a14:foregroundMark x1="21417" y1="79688" x2="21417" y2="79688"/>
                        <a14:foregroundMark x1="27000" y1="91667" x2="27000" y2="91667"/>
                        <a14:foregroundMark x1="21250" y1="92604" x2="21250" y2="92604"/>
                        <a14:foregroundMark x1="20583" y1="95521" x2="20583" y2="95521"/>
                        <a14:foregroundMark x1="27000" y1="90208" x2="27000" y2="90208"/>
                        <a14:foregroundMark x1="18250" y1="40313" x2="18250" y2="40313"/>
                        <a14:foregroundMark x1="21583" y1="61146" x2="21583" y2="61146"/>
                        <a14:foregroundMark x1="18000" y1="62917" x2="18000" y2="62917"/>
                        <a14:foregroundMark x1="16750" y1="64271" x2="16750" y2="64271"/>
                        <a14:foregroundMark x1="37583" y1="55417" x2="57833" y2="61667"/>
                        <a14:foregroundMark x1="52167" y1="73646" x2="39917" y2="69063"/>
                        <a14:foregroundMark x1="16500" y1="24479" x2="15500" y2="28854"/>
                        <a14:foregroundMark x1="14417" y1="34896" x2="14417" y2="34896"/>
                        <a14:foregroundMark x1="13750" y1="33021" x2="14333" y2="36042"/>
                        <a14:foregroundMark x1="78833" y1="38333" x2="73417" y2="48333"/>
                        <a14:foregroundMark x1="73417" y1="48333" x2="73250" y2="49063"/>
                        <a14:foregroundMark x1="72250" y1="65000" x2="73000" y2="78958"/>
                        <a14:foregroundMark x1="73833" y1="93854" x2="73833" y2="93854"/>
                        <a14:foregroundMark x1="83083" y1="92188" x2="83083" y2="92188"/>
                        <a14:foregroundMark x1="86417" y1="15000" x2="83500" y2="23125"/>
                        <a14:foregroundMark x1="85833" y1="11771" x2="85833" y2="11771"/>
                        <a14:foregroundMark x1="88000" y1="11979" x2="82083" y2="12188"/>
                        <a14:foregroundMark x1="82083" y1="12188" x2="81833" y2="12292"/>
                        <a14:foregroundMark x1="21583" y1="93333" x2="21250" y2="91250"/>
                        <a14:foregroundMark x1="44667" y1="96458" x2="44667" y2="96458"/>
                        <a14:foregroundMark x1="50250" y1="11771" x2="50667" y2="11771"/>
                        <a14:foregroundMark x1="19083" y1="49896" x2="15167" y2="51771"/>
                        <a14:foregroundMark x1="50167" y1="9792" x2="50167" y2="9792"/>
                        <a14:foregroundMark x1="52333" y1="8021" x2="52333" y2="8021"/>
                        <a14:foregroundMark x1="60667" y1="61146" x2="54750" y2="61354"/>
                        <a14:foregroundMark x1="54750" y1="61354" x2="54750" y2="61354"/>
                        <a14:foregroundMark x1="67667" y1="55521" x2="67667" y2="55521"/>
                      </a14:backgroundRemoval>
                    </a14:imgEffect>
                  </a14:imgLayer>
                </a14:imgProps>
              </a:ext>
              <a:ext uri="{28A0092B-C50C-407E-A947-70E740481C1C}">
                <a14:useLocalDpi xmlns:a14="http://schemas.microsoft.com/office/drawing/2010/main" val="0"/>
              </a:ext>
            </a:extLst>
          </a:blip>
          <a:srcRect/>
          <a:stretch>
            <a:fillRect/>
          </a:stretch>
        </p:blipFill>
        <p:spPr bwMode="auto">
          <a:xfrm>
            <a:off x="7170725" y="1534886"/>
            <a:ext cx="4907181" cy="392574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0205431"/>
      </p:ext>
    </p:extLst>
  </p:cSld>
  <p:clrMapOvr>
    <a:masterClrMapping/>
  </p:clrMapOvr>
  <mc:AlternateContent xmlns:mc="http://schemas.openxmlformats.org/markup-compatibility/2006">
    <mc:Choice xmlns:p14="http://schemas.microsoft.com/office/powerpoint/2010/main" Requires="p14">
      <p:transition spd="slow" p14:dur="2000" advTm="55795"/>
    </mc:Choice>
    <mc:Fallback>
      <p:transition spd="slow" advTm="5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Studies</a:t>
            </a:r>
          </a:p>
        </p:txBody>
      </p:sp>
      <p:sp>
        <p:nvSpPr>
          <p:cNvPr id="3" name="Content Placeholder 2"/>
          <p:cNvSpPr txBox="1">
            <a:spLocks/>
          </p:cNvSpPr>
          <p:nvPr/>
        </p:nvSpPr>
        <p:spPr>
          <a:xfrm>
            <a:off x="506185" y="1853189"/>
            <a:ext cx="11287230"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Prevention trial showed dietary counseling was as effective as mental health counseling in many adult cases.</a:t>
            </a:r>
          </a:p>
          <a:p>
            <a:pPr>
              <a:spcBef>
                <a:spcPts val="0"/>
              </a:spcBef>
              <a:spcAft>
                <a:spcPts val="1200"/>
              </a:spcAft>
              <a:buClr>
                <a:srgbClr val="6CBE4C"/>
              </a:buClr>
              <a:buFont typeface="Wingdings" panose="05000000000000000000" pitchFamily="2" charset="2"/>
              <a:buChar char="§"/>
            </a:pPr>
            <a:r>
              <a:rPr lang="en-US" altLang="en-US" sz="3600" dirty="0" smtClean="0">
                <a:latin typeface="Segoe UI" panose="020B0502040204020203" pitchFamily="34" charset="0"/>
                <a:cs typeface="Segoe UI" panose="020B0502040204020203" pitchFamily="34" charset="0"/>
              </a:rPr>
              <a:t>Diets high </a:t>
            </a:r>
            <a:r>
              <a:rPr lang="en-US" altLang="en-US" sz="3600" dirty="0">
                <a:latin typeface="Segoe UI" panose="020B0502040204020203" pitchFamily="34" charset="0"/>
                <a:cs typeface="Segoe UI" panose="020B0502040204020203" pitchFamily="34" charset="0"/>
              </a:rPr>
              <a:t>in fruits and vegetables, whole grains, fish and olive oil, low fat dairy and antioxidants and low in other animal foods was associated with a decrease risk of depression.</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8653864"/>
      </p:ext>
    </p:extLst>
  </p:cSld>
  <p:clrMapOvr>
    <a:masterClrMapping/>
  </p:clrMapOvr>
  <mc:AlternateContent xmlns:mc="http://schemas.openxmlformats.org/markup-compatibility/2006">
    <mc:Choice xmlns:p14="http://schemas.microsoft.com/office/powerpoint/2010/main" Requires="p14">
      <p:transition spd="slow" p14:dur="2000" advTm="48196"/>
    </mc:Choice>
    <mc:Fallback>
      <p:transition spd="slow" advTm="4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Nutrients</a:t>
            </a:r>
          </a:p>
        </p:txBody>
      </p:sp>
      <p:sp>
        <p:nvSpPr>
          <p:cNvPr id="3" name="Content Placeholder 2"/>
          <p:cNvSpPr txBox="1">
            <a:spLocks/>
          </p:cNvSpPr>
          <p:nvPr/>
        </p:nvSpPr>
        <p:spPr>
          <a:xfrm>
            <a:off x="506185" y="1853189"/>
            <a:ext cx="9364646"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Diversity in diet </a:t>
            </a:r>
            <a:endParaRPr lang="en-US" altLang="en-US" sz="3600" dirty="0" smtClean="0">
              <a:latin typeface="Segoe UI" panose="020B0502040204020203" pitchFamily="34" charset="0"/>
              <a:cs typeface="Segoe UI" panose="020B0502040204020203" pitchFamily="34" charset="0"/>
            </a:endParaRPr>
          </a:p>
          <a:p>
            <a:pPr marL="0" indent="0">
              <a:spcBef>
                <a:spcPts val="0"/>
              </a:spcBef>
              <a:spcAft>
                <a:spcPts val="1200"/>
              </a:spcAft>
              <a:buClr>
                <a:srgbClr val="6CBE4C"/>
              </a:buClr>
              <a:buNone/>
            </a:pPr>
            <a:endParaRPr lang="en-US" altLang="en-US" sz="3600" dirty="0" smtClean="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altLang="en-US" sz="3600" dirty="0" smtClean="0">
                <a:latin typeface="Segoe UI" panose="020B0502040204020203" pitchFamily="34" charset="0"/>
                <a:cs typeface="Segoe UI" panose="020B0502040204020203" pitchFamily="34" charset="0"/>
              </a:rPr>
              <a:t>Nutrient </a:t>
            </a:r>
            <a:r>
              <a:rPr lang="en-US" altLang="en-US" sz="3600" dirty="0">
                <a:latin typeface="Segoe UI" panose="020B0502040204020203" pitchFamily="34" charset="0"/>
                <a:cs typeface="Segoe UI" panose="020B0502040204020203" pitchFamily="34" charset="0"/>
              </a:rPr>
              <a:t>deficiencies may be tied to depression.</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Vitamin D, Zinc, Mg, B12</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BS instability</a:t>
            </a:r>
          </a:p>
          <a:p>
            <a:pPr lvl="1">
              <a:spcBef>
                <a:spcPts val="0"/>
              </a:spcBef>
              <a:spcAft>
                <a:spcPts val="1200"/>
              </a:spcAft>
              <a:buClr>
                <a:srgbClr val="6CBE4C"/>
              </a:buClr>
            </a:pPr>
            <a:endParaRPr lang="en-US" altLang="en-US" sz="3200" dirty="0" smtClean="0">
              <a:latin typeface="Segoe UI" panose="020B0502040204020203" pitchFamily="34" charset="0"/>
              <a:cs typeface="Segoe UI" panose="020B0502040204020203" pitchFamily="34" charset="0"/>
            </a:endParaRPr>
          </a:p>
          <a:p>
            <a:pPr marL="0" indent="0">
              <a:spcBef>
                <a:spcPts val="0"/>
              </a:spcBef>
              <a:spcAft>
                <a:spcPts val="1200"/>
              </a:spcAft>
              <a:buClr>
                <a:srgbClr val="6CBE4C"/>
              </a:buClr>
              <a:buNone/>
            </a:pPr>
            <a:endParaRPr lang="en-US" altLang="en-US" sz="36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7" y="0"/>
            <a:ext cx="12192000" cy="554924"/>
          </a:xfrm>
          <a:prstGeom prst="rect">
            <a:avLst/>
          </a:prstGeom>
        </p:spPr>
      </p:pic>
      <p:pic>
        <p:nvPicPr>
          <p:cNvPr id="13314" name="Picture 2" descr="Nutrition and health design Royalty Free Vector Image">
            <a:extLst>
              <a:ext uri="{FF2B5EF4-FFF2-40B4-BE49-F238E27FC236}">
                <a16:creationId xmlns:a16="http://schemas.microsoft.com/office/drawing/2014/main" id="{512946F5-8931-4038-B83B-5A413BCF41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112"/>
          <a:stretch/>
        </p:blipFill>
        <p:spPr bwMode="auto">
          <a:xfrm>
            <a:off x="9390185" y="3429000"/>
            <a:ext cx="2497085" cy="2478074"/>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97457580"/>
      </p:ext>
    </p:extLst>
  </p:cSld>
  <p:clrMapOvr>
    <a:masterClrMapping/>
  </p:clrMapOvr>
  <mc:AlternateContent xmlns:mc="http://schemas.openxmlformats.org/markup-compatibility/2006">
    <mc:Choice xmlns:p14="http://schemas.microsoft.com/office/powerpoint/2010/main" Requires="p14">
      <p:transition spd="slow" p14:dur="2000" advTm="47155"/>
    </mc:Choice>
    <mc:Fallback>
      <p:transition spd="slow" advTm="4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Nutrients</a:t>
            </a:r>
          </a:p>
        </p:txBody>
      </p:sp>
      <p:sp>
        <p:nvSpPr>
          <p:cNvPr id="3" name="Content Placeholder 2"/>
          <p:cNvSpPr txBox="1">
            <a:spLocks/>
          </p:cNvSpPr>
          <p:nvPr/>
        </p:nvSpPr>
        <p:spPr>
          <a:xfrm>
            <a:off x="506185" y="1853189"/>
            <a:ext cx="9364646"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endParaRPr lang="en-US" altLang="en-US" sz="3600" dirty="0" smtClean="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altLang="en-US" sz="3600" dirty="0" smtClean="0">
                <a:latin typeface="Segoe UI" panose="020B0502040204020203" pitchFamily="34" charset="0"/>
                <a:cs typeface="Segoe UI" panose="020B0502040204020203" pitchFamily="34" charset="0"/>
              </a:rPr>
              <a:t>Nutrients </a:t>
            </a:r>
            <a:r>
              <a:rPr lang="en-US" altLang="en-US" sz="3600" dirty="0">
                <a:latin typeface="Segoe UI" panose="020B0502040204020203" pitchFamily="34" charset="0"/>
                <a:cs typeface="Segoe UI" panose="020B0502040204020203" pitchFamily="34" charset="0"/>
              </a:rPr>
              <a:t>are needed all day long; eating pattern matters to obtain optimal nutrition.</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7" y="0"/>
            <a:ext cx="12192000" cy="554924"/>
          </a:xfrm>
          <a:prstGeom prst="rect">
            <a:avLst/>
          </a:prstGeom>
        </p:spPr>
      </p:pic>
      <p:pic>
        <p:nvPicPr>
          <p:cNvPr id="13314" name="Picture 2" descr="Nutrition and health design Royalty Free Vector Image">
            <a:extLst>
              <a:ext uri="{FF2B5EF4-FFF2-40B4-BE49-F238E27FC236}">
                <a16:creationId xmlns:a16="http://schemas.microsoft.com/office/drawing/2014/main" id="{512946F5-8931-4038-B83B-5A413BCF41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112"/>
          <a:stretch/>
        </p:blipFill>
        <p:spPr bwMode="auto">
          <a:xfrm>
            <a:off x="9603128" y="3178752"/>
            <a:ext cx="2497085" cy="2478074"/>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837025"/>
      </p:ext>
    </p:extLst>
  </p:cSld>
  <p:clrMapOvr>
    <a:masterClrMapping/>
  </p:clrMapOvr>
  <mc:AlternateContent xmlns:mc="http://schemas.openxmlformats.org/markup-compatibility/2006">
    <mc:Choice xmlns:p14="http://schemas.microsoft.com/office/powerpoint/2010/main" Requires="p14">
      <p:transition spd="slow" p14:dur="2000" advTm="91154"/>
    </mc:Choice>
    <mc:Fallback>
      <p:transition spd="slow" advTm="9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Human Brain</a:t>
            </a:r>
          </a:p>
        </p:txBody>
      </p:sp>
      <p:sp>
        <p:nvSpPr>
          <p:cNvPr id="3" name="Content Placeholder 2"/>
          <p:cNvSpPr txBox="1">
            <a:spLocks/>
          </p:cNvSpPr>
          <p:nvPr/>
        </p:nvSpPr>
        <p:spPr>
          <a:xfrm>
            <a:off x="506186" y="1853189"/>
            <a:ext cx="787581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brain demands a constant supply of energy; approximately </a:t>
            </a:r>
            <a:r>
              <a:rPr lang="en-US" sz="3200" b="1" dirty="0">
                <a:solidFill>
                  <a:srgbClr val="6CBE4C"/>
                </a:solidFill>
                <a:latin typeface="Segoe UI" panose="020B0502040204020203" pitchFamily="34" charset="0"/>
                <a:cs typeface="Segoe UI" panose="020B0502040204020203" pitchFamily="34" charset="0"/>
              </a:rPr>
              <a:t>20%</a:t>
            </a:r>
            <a:r>
              <a:rPr lang="en-US" sz="3200" dirty="0">
                <a:latin typeface="Segoe UI" panose="020B0502040204020203" pitchFamily="34" charset="0"/>
                <a:cs typeface="Segoe UI" panose="020B0502040204020203" pitchFamily="34" charset="0"/>
              </a:rPr>
              <a:t> of our daily caloric needs are used by the brain.</a:t>
            </a:r>
          </a:p>
          <a:p>
            <a:pPr>
              <a:spcBef>
                <a:spcPts val="0"/>
              </a:spcBef>
              <a:spcAft>
                <a:spcPts val="1200"/>
              </a:spcAft>
              <a:buClr>
                <a:srgbClr val="EE294E"/>
              </a:buClr>
              <a:buFont typeface="Wingdings" panose="05000000000000000000" pitchFamily="2" charset="2"/>
              <a:buChar char="§"/>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What we eat directly affects the structure and function of our brains and ultimately our mood.</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Picture 2" descr="Blue human head on side view and brain Royalty Free Vector">
            <a:extLst>
              <a:ext uri="{FF2B5EF4-FFF2-40B4-BE49-F238E27FC236}">
                <a16:creationId xmlns:a16="http://schemas.microsoft.com/office/drawing/2014/main" id="{48024F3D-799C-44E9-A3E8-8800A1E911D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67" b="88241" l="775" r="99742">
                        <a14:foregroundMark x1="66279" y1="5926" x2="63695" y2="41944"/>
                        <a14:foregroundMark x1="90827" y1="41667" x2="88372" y2="25741"/>
                        <a14:foregroundMark x1="88372" y1="25741" x2="83333" y2="19630"/>
                        <a14:foregroundMark x1="94444" y1="20556" x2="79845" y2="10463"/>
                        <a14:foregroundMark x1="79845" y1="10463" x2="75194" y2="9722"/>
                        <a14:foregroundMark x1="64599" y1="3981" x2="45478" y2="5278"/>
                        <a14:foregroundMark x1="45478" y1="5278" x2="40052" y2="6852"/>
                        <a14:foregroundMark x1="33850" y1="17037" x2="89535" y2="24074"/>
                        <a14:foregroundMark x1="88243" y1="23148" x2="47158" y2="42963"/>
                        <a14:foregroundMark x1="81525" y1="30833" x2="67700" y2="38796"/>
                        <a14:foregroundMark x1="5297" y1="48056" x2="5297" y2="48056"/>
                        <a14:foregroundMark x1="60078" y1="1759" x2="60078" y2="1759"/>
                        <a14:foregroundMark x1="75711" y1="88333" x2="75711" y2="88333"/>
                        <a14:foregroundMark x1="39535" y1="15463" x2="48966" y2="25370"/>
                        <a14:foregroundMark x1="99742" y1="28889" x2="99742" y2="28889"/>
                        <a14:foregroundMark x1="775" y1="49630" x2="775" y2="49630"/>
                      </a14:backgroundRemoval>
                    </a14:imgEffect>
                  </a14:imgLayer>
                </a14:imgProps>
              </a:ext>
              <a:ext uri="{28A0092B-C50C-407E-A947-70E740481C1C}">
                <a14:useLocalDpi xmlns:a14="http://schemas.microsoft.com/office/drawing/2010/main" val="0"/>
              </a:ext>
            </a:extLst>
          </a:blip>
          <a:srcRect b="7546"/>
          <a:stretch/>
        </p:blipFill>
        <p:spPr bwMode="auto">
          <a:xfrm>
            <a:off x="8934954" y="2761721"/>
            <a:ext cx="2630031" cy="339289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9284734"/>
      </p:ext>
    </p:extLst>
  </p:cSld>
  <p:clrMapOvr>
    <a:masterClrMapping/>
  </p:clrMapOvr>
  <mc:AlternateContent xmlns:mc="http://schemas.openxmlformats.org/markup-compatibility/2006">
    <mc:Choice xmlns:p14="http://schemas.microsoft.com/office/powerpoint/2010/main" Requires="p14">
      <p:transition spd="slow" p14:dur="2000" advTm="39247"/>
    </mc:Choice>
    <mc:Fallback>
      <p:transition spd="slow" advTm="39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Body, Brain, and Gut Requirements</a:t>
            </a:r>
          </a:p>
        </p:txBody>
      </p:sp>
      <p:sp>
        <p:nvSpPr>
          <p:cNvPr id="3" name="Content Placeholder 2"/>
          <p:cNvSpPr txBox="1">
            <a:spLocks/>
          </p:cNvSpPr>
          <p:nvPr/>
        </p:nvSpPr>
        <p:spPr>
          <a:xfrm>
            <a:off x="506185" y="1853189"/>
            <a:ext cx="9364646"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A diverse diet of plant foods is imperative.</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Mediterranean diet is a </a:t>
            </a:r>
            <a:r>
              <a:rPr lang="en-US" altLang="en-US" sz="3600" b="1" dirty="0">
                <a:solidFill>
                  <a:srgbClr val="6CBE4C"/>
                </a:solidFill>
                <a:latin typeface="Segoe UI" panose="020B0502040204020203" pitchFamily="34" charset="0"/>
                <a:cs typeface="Segoe UI" panose="020B0502040204020203" pitchFamily="34" charset="0"/>
              </a:rPr>
              <a:t>default plan</a:t>
            </a:r>
            <a:r>
              <a:rPr lang="en-US" altLang="en-US" sz="3600" dirty="0">
                <a:latin typeface="Segoe UI" panose="020B0502040204020203" pitchFamily="34" charset="0"/>
                <a:cs typeface="Segoe UI" panose="020B0502040204020203" pitchFamily="34" charset="0"/>
              </a:rPr>
              <a:t>.</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Polyphenols and antioxidants (Folate, Zinc, Magnesium, Iron, B12)</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Fiber diversity</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Omega 3 fatty acid</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4338" name="Picture 2" descr="The Mediterranean diet | Eufic">
            <a:extLst>
              <a:ext uri="{FF2B5EF4-FFF2-40B4-BE49-F238E27FC236}">
                <a16:creationId xmlns:a16="http://schemas.microsoft.com/office/drawing/2014/main" id="{527EA3B6-7EB4-4495-BC6E-7678826483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8245" y="3949461"/>
            <a:ext cx="3506300" cy="1797412"/>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18214135"/>
      </p:ext>
    </p:extLst>
  </p:cSld>
  <p:clrMapOvr>
    <a:masterClrMapping/>
  </p:clrMapOvr>
  <mc:AlternateContent xmlns:mc="http://schemas.openxmlformats.org/markup-compatibility/2006">
    <mc:Choice xmlns:p14="http://schemas.microsoft.com/office/powerpoint/2010/main" Requires="p14">
      <p:transition spd="slow" p14:dur="2000" advTm="67460"/>
    </mc:Choice>
    <mc:Fallback>
      <p:transition spd="slow" advTm="6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897EB04-7E8A-4C5F-85E8-DBC45D32E351}"/>
              </a:ext>
            </a:extLst>
          </p:cNvPr>
          <p:cNvSpPr/>
          <p:nvPr/>
        </p:nvSpPr>
        <p:spPr>
          <a:xfrm>
            <a:off x="8400317" y="4764886"/>
            <a:ext cx="3463437" cy="357339"/>
          </a:xfrm>
          <a:prstGeom prst="ellipse">
            <a:avLst/>
          </a:prstGeom>
          <a:solidFill>
            <a:srgbClr val="6CBE4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Mediterranean Diet</a:t>
            </a:r>
          </a:p>
        </p:txBody>
      </p:sp>
      <p:sp>
        <p:nvSpPr>
          <p:cNvPr id="3" name="Content Placeholder 2"/>
          <p:cNvSpPr txBox="1">
            <a:spLocks/>
          </p:cNvSpPr>
          <p:nvPr/>
        </p:nvSpPr>
        <p:spPr>
          <a:xfrm>
            <a:off x="506185" y="1853189"/>
            <a:ext cx="8086830" cy="428836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b="1" dirty="0">
                <a:latin typeface="Segoe UI" panose="020B0502040204020203" pitchFamily="34" charset="0"/>
                <a:cs typeface="Segoe UI" panose="020B0502040204020203" pitchFamily="34" charset="0"/>
              </a:rPr>
              <a:t>Eat:</a:t>
            </a:r>
            <a:r>
              <a:rPr lang="en-US" altLang="en-US" sz="3600" dirty="0">
                <a:latin typeface="Segoe UI" panose="020B0502040204020203" pitchFamily="34" charset="0"/>
                <a:cs typeface="Segoe UI" panose="020B0502040204020203" pitchFamily="34" charset="0"/>
              </a:rPr>
              <a:t> vegetables, fruits, nuts, seeds, legumes, potatoes, whole grains, herbs, spices, fish, seafood, and extra virgin olive oil</a:t>
            </a:r>
          </a:p>
          <a:p>
            <a:pPr>
              <a:spcBef>
                <a:spcPts val="0"/>
              </a:spcBef>
              <a:spcAft>
                <a:spcPts val="1200"/>
              </a:spcAft>
              <a:buClr>
                <a:srgbClr val="6CBE4C"/>
              </a:buClr>
              <a:buFont typeface="Wingdings" panose="05000000000000000000" pitchFamily="2" charset="2"/>
              <a:buChar char="§"/>
            </a:pPr>
            <a:r>
              <a:rPr lang="en-US" altLang="en-US" sz="3600" b="1" dirty="0">
                <a:latin typeface="Segoe UI" panose="020B0502040204020203" pitchFamily="34" charset="0"/>
                <a:cs typeface="Segoe UI" panose="020B0502040204020203" pitchFamily="34" charset="0"/>
              </a:rPr>
              <a:t>Eat in moderation:</a:t>
            </a:r>
            <a:r>
              <a:rPr lang="en-US" altLang="en-US" sz="3600" dirty="0">
                <a:latin typeface="Segoe UI" panose="020B0502040204020203" pitchFamily="34" charset="0"/>
                <a:cs typeface="Segoe UI" panose="020B0502040204020203" pitchFamily="34" charset="0"/>
              </a:rPr>
              <a:t> poultry, eggs, cheese, and yogurt</a:t>
            </a:r>
          </a:p>
          <a:p>
            <a:pPr>
              <a:spcBef>
                <a:spcPts val="0"/>
              </a:spcBef>
              <a:spcAft>
                <a:spcPts val="1200"/>
              </a:spcAft>
              <a:buClr>
                <a:srgbClr val="6CBE4C"/>
              </a:buClr>
              <a:buFont typeface="Wingdings" panose="05000000000000000000" pitchFamily="2" charset="2"/>
              <a:buChar char="§"/>
            </a:pPr>
            <a:r>
              <a:rPr lang="en-US" altLang="en-US" sz="3600" b="1" dirty="0">
                <a:latin typeface="Segoe UI" panose="020B0502040204020203" pitchFamily="34" charset="0"/>
                <a:cs typeface="Segoe UI" panose="020B0502040204020203" pitchFamily="34" charset="0"/>
              </a:rPr>
              <a:t>Eat rarely:</a:t>
            </a:r>
            <a:r>
              <a:rPr lang="en-US" altLang="en-US" sz="3600" dirty="0">
                <a:latin typeface="Segoe UI" panose="020B0502040204020203" pitchFamily="34" charset="0"/>
                <a:cs typeface="Segoe UI" panose="020B0502040204020203" pitchFamily="34" charset="0"/>
              </a:rPr>
              <a:t> red meat, sugar-sweetened beverages, added sugars, processed meat, refined grains, refined oils, and other highly processed foods</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5364" name="Picture 4" descr="Vector Graphics Fruit Vegetable Clip Art Image, PNG, 512x512px, Fruit,  Cartoon, Cherry, Diet Food, Floral Design">
            <a:extLst>
              <a:ext uri="{FF2B5EF4-FFF2-40B4-BE49-F238E27FC236}">
                <a16:creationId xmlns:a16="http://schemas.microsoft.com/office/drawing/2014/main" id="{E1C7E2EA-7BE1-46BC-85CE-505FDE63D8B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17410" y="2076869"/>
            <a:ext cx="5429250" cy="3389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883306"/>
      </p:ext>
    </p:extLst>
  </p:cSld>
  <p:clrMapOvr>
    <a:masterClrMapping/>
  </p:clrMapOvr>
  <mc:AlternateContent xmlns:mc="http://schemas.openxmlformats.org/markup-compatibility/2006">
    <mc:Choice xmlns:p14="http://schemas.microsoft.com/office/powerpoint/2010/main" Requires="p14">
      <p:transition spd="slow" p14:dur="2000" advTm="60656"/>
    </mc:Choice>
    <mc:Fallback>
      <p:transition spd="slow" advTm="6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Dairy</a:t>
            </a:r>
          </a:p>
        </p:txBody>
      </p:sp>
      <p:sp>
        <p:nvSpPr>
          <p:cNvPr id="3" name="Content Placeholder 2"/>
          <p:cNvSpPr txBox="1">
            <a:spLocks/>
          </p:cNvSpPr>
          <p:nvPr/>
        </p:nvSpPr>
        <p:spPr>
          <a:xfrm>
            <a:off x="506185" y="1853189"/>
            <a:ext cx="6179178" cy="42883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Fermented dairy is associated with reduced instance of depression.</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High fat dairy in small amounts may be beneficial to depression.</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Unsweetened fermented is recommended.</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6386" name="Picture 2" descr="Lab-grown dairy is the future of milk, researchers say | Milk | The Guardian">
            <a:extLst>
              <a:ext uri="{FF2B5EF4-FFF2-40B4-BE49-F238E27FC236}">
                <a16:creationId xmlns:a16="http://schemas.microsoft.com/office/drawing/2014/main" id="{BAAAF7FB-B328-4199-8825-5D2D001AFB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9610" y="2176316"/>
            <a:ext cx="4846205" cy="2907723"/>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8229008"/>
      </p:ext>
    </p:extLst>
  </p:cSld>
  <p:clrMapOvr>
    <a:masterClrMapping/>
  </p:clrMapOvr>
  <mc:AlternateContent xmlns:mc="http://schemas.openxmlformats.org/markup-compatibility/2006">
    <mc:Choice xmlns:p14="http://schemas.microsoft.com/office/powerpoint/2010/main" Requires="p14">
      <p:transition spd="slow" p14:dur="2000" advTm="51280"/>
    </mc:Choice>
    <mc:Fallback>
      <p:transition spd="slow" advTm="5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Fermented Food</a:t>
            </a:r>
          </a:p>
        </p:txBody>
      </p:sp>
      <p:sp>
        <p:nvSpPr>
          <p:cNvPr id="3" name="Content Placeholder 2"/>
          <p:cNvSpPr txBox="1">
            <a:spLocks/>
          </p:cNvSpPr>
          <p:nvPr/>
        </p:nvSpPr>
        <p:spPr>
          <a:xfrm>
            <a:off x="506185" y="1853189"/>
            <a:ext cx="10255600" cy="428836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When considering a healthy gut environment, fermented foods are the first and best </a:t>
            </a:r>
            <a:r>
              <a:rPr lang="en-US" altLang="en-US" sz="3600" dirty="0" smtClean="0">
                <a:latin typeface="Segoe UI" panose="020B0502040204020203" pitchFamily="34" charset="0"/>
                <a:cs typeface="Segoe UI" panose="020B0502040204020203" pitchFamily="34" charset="0"/>
              </a:rPr>
              <a:t>choice.</a:t>
            </a:r>
            <a:endParaRPr lang="en-US" altLang="en-US" sz="3600" dirty="0">
              <a:latin typeface="Segoe UI" panose="020B0502040204020203" pitchFamily="34" charset="0"/>
              <a:cs typeface="Segoe UI" panose="020B0502040204020203" pitchFamily="34" charset="0"/>
            </a:endParaRP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Yogurt</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Kimchi</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Sauerkraut</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Miso</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Kombucha</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Supplemental probiotics can be </a:t>
            </a:r>
            <a:r>
              <a:rPr lang="en-US" altLang="en-US" sz="3600" dirty="0" smtClean="0">
                <a:latin typeface="Segoe UI" panose="020B0502040204020203" pitchFamily="34" charset="0"/>
                <a:cs typeface="Segoe UI" panose="020B0502040204020203" pitchFamily="34" charset="0"/>
              </a:rPr>
              <a:t>used, </a:t>
            </a:r>
            <a:r>
              <a:rPr lang="en-US" altLang="en-US" sz="3600" dirty="0">
                <a:latin typeface="Segoe UI" panose="020B0502040204020203" pitchFamily="34" charset="0"/>
                <a:cs typeface="Segoe UI" panose="020B0502040204020203" pitchFamily="34" charset="0"/>
              </a:rPr>
              <a:t>but must vary.</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 name="Picture 4">
            <a:extLst>
              <a:ext uri="{FF2B5EF4-FFF2-40B4-BE49-F238E27FC236}">
                <a16:creationId xmlns:a16="http://schemas.microsoft.com/office/drawing/2014/main" id="{EED8E253-FD4F-4B82-B4FD-C923AB569936}"/>
              </a:ext>
            </a:extLst>
          </p:cNvPr>
          <p:cNvPicPr>
            <a:picLocks noChangeAspect="1"/>
          </p:cNvPicPr>
          <p:nvPr/>
        </p:nvPicPr>
        <p:blipFill>
          <a:blip r:embed="rId7"/>
          <a:stretch>
            <a:fillRect/>
          </a:stretch>
        </p:blipFill>
        <p:spPr>
          <a:xfrm>
            <a:off x="7681332" y="3054532"/>
            <a:ext cx="4004483" cy="2026692"/>
          </a:xfrm>
          <a:prstGeom prst="rect">
            <a:avLst/>
          </a:prstGeom>
          <a:ln w="28575">
            <a:solidFill>
              <a:srgbClr val="6CBE4C"/>
            </a:solidFill>
          </a:ln>
          <a:effectLst>
            <a:outerShdw blurRad="50800" dist="38100" dir="2700000" algn="tl" rotWithShape="0">
              <a:prstClr val="black">
                <a:alpha val="40000"/>
              </a:prst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6144894"/>
      </p:ext>
    </p:extLst>
  </p:cSld>
  <p:clrMapOvr>
    <a:masterClrMapping/>
  </p:clrMapOvr>
  <mc:AlternateContent xmlns:mc="http://schemas.openxmlformats.org/markup-compatibility/2006">
    <mc:Choice xmlns:p14="http://schemas.microsoft.com/office/powerpoint/2010/main" Requires="p14">
      <p:transition spd="slow" p14:dur="2000" advTm="80400"/>
    </mc:Choice>
    <mc:Fallback>
      <p:transition spd="slow" advTm="8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Nutrients for Mood</a:t>
            </a:r>
          </a:p>
        </p:txBody>
      </p:sp>
      <p:sp>
        <p:nvSpPr>
          <p:cNvPr id="3" name="Content Placeholder 2"/>
          <p:cNvSpPr txBox="1">
            <a:spLocks/>
          </p:cNvSpPr>
          <p:nvPr/>
        </p:nvSpPr>
        <p:spPr>
          <a:xfrm>
            <a:off x="506185" y="1853189"/>
            <a:ext cx="7934430" cy="428836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Omega 3 fatty acids</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2gm/d </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Choose food first</a:t>
            </a:r>
          </a:p>
          <a:p>
            <a:pPr lvl="2">
              <a:spcBef>
                <a:spcPts val="0"/>
              </a:spcBef>
              <a:spcAft>
                <a:spcPts val="1200"/>
              </a:spcAft>
              <a:buClr>
                <a:srgbClr val="6CBE4C"/>
              </a:buClr>
            </a:pPr>
            <a:r>
              <a:rPr lang="en-US" altLang="en-US" sz="2800" dirty="0">
                <a:latin typeface="Segoe UI" panose="020B0502040204020203" pitchFamily="34" charset="0"/>
                <a:cs typeface="Segoe UI" panose="020B0502040204020203" pitchFamily="34" charset="0"/>
              </a:rPr>
              <a:t>Fatty cold water fish such as salmon, mackerel, tuna, herring, and sardines</a:t>
            </a:r>
          </a:p>
          <a:p>
            <a:pPr lvl="2">
              <a:spcBef>
                <a:spcPts val="0"/>
              </a:spcBef>
              <a:spcAft>
                <a:spcPts val="1200"/>
              </a:spcAft>
              <a:buClr>
                <a:srgbClr val="6CBE4C"/>
              </a:buClr>
            </a:pPr>
            <a:r>
              <a:rPr lang="en-US" altLang="en-US" sz="2800" dirty="0">
                <a:latin typeface="Segoe UI" panose="020B0502040204020203" pitchFamily="34" charset="0"/>
                <a:cs typeface="Segoe UI" panose="020B0502040204020203" pitchFamily="34" charset="0"/>
              </a:rPr>
              <a:t>Nuts/seeds (flax, chia, walnuts)</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Vitamin D</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Get outdoors or supplement</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Folate</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Leafy green vegetables and whole grains</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7410" name="Picture 2" descr="Omega 3 Images, Stock Photos &amp;amp; Vectors | Shutterstock">
            <a:extLst>
              <a:ext uri="{FF2B5EF4-FFF2-40B4-BE49-F238E27FC236}">
                <a16:creationId xmlns:a16="http://schemas.microsoft.com/office/drawing/2014/main" id="{EB5C2EBC-58A0-41F4-BB2F-E6B245E3CF8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81184" y1="20714" x2="81184" y2="20714"/>
                        <a14:foregroundMark x1="80127" y1="25000" x2="80127" y2="25000"/>
                        <a14:foregroundMark x1="87104" y1="27500" x2="87104" y2="27500"/>
                        <a14:foregroundMark x1="85412" y1="38214" x2="85412" y2="38214"/>
                        <a14:foregroundMark x1="86892" y1="35000" x2="86892" y2="35000"/>
                        <a14:foregroundMark x1="87738" y1="27857" x2="87738" y2="27857"/>
                        <a14:foregroundMark x1="87738" y1="28571" x2="86892" y2="33214"/>
                        <a14:foregroundMark x1="76110" y1="18929" x2="76110" y2="18929"/>
                      </a14:backgroundRemoval>
                    </a14:imgEffect>
                  </a14:imgLayer>
                </a14:imgProps>
              </a:ext>
              <a:ext uri="{28A0092B-C50C-407E-A947-70E740481C1C}">
                <a14:useLocalDpi xmlns:a14="http://schemas.microsoft.com/office/drawing/2010/main" val="0"/>
              </a:ext>
            </a:extLst>
          </a:blip>
          <a:srcRect/>
          <a:stretch>
            <a:fillRect/>
          </a:stretch>
        </p:blipFill>
        <p:spPr bwMode="auto">
          <a:xfrm>
            <a:off x="8874370" y="1642840"/>
            <a:ext cx="3038110" cy="179845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961 Vitamin D Illustrations &amp;amp; Clip Art - iStock">
            <a:extLst>
              <a:ext uri="{FF2B5EF4-FFF2-40B4-BE49-F238E27FC236}">
                <a16:creationId xmlns:a16="http://schemas.microsoft.com/office/drawing/2014/main" id="{B72F9F0B-3F00-4B4A-BC19-0F1E0B19E6E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6242" y1="22386" x2="46242" y2="22386"/>
                        <a14:foregroundMark x1="54902" y1="21569" x2="54902" y2="21569"/>
                        <a14:foregroundMark x1="60458" y1="21569" x2="60458" y2="21569"/>
                        <a14:foregroundMark x1="51961" y1="17157" x2="51961" y2="17157"/>
                        <a14:foregroundMark x1="73203" y1="32190" x2="73203" y2="32190"/>
                        <a14:foregroundMark x1="75163" y1="31209" x2="75163" y2="31209"/>
                        <a14:foregroundMark x1="75817" y1="36438" x2="75817" y2="36438"/>
                        <a14:foregroundMark x1="48529" y1="39869" x2="33497" y2="55556"/>
                        <a14:foregroundMark x1="52941" y1="76797" x2="57190" y2="76471"/>
                        <a14:foregroundMark x1="70588" y1="77451" x2="67484" y2="79739"/>
                        <a14:foregroundMark x1="72386" y1="81046" x2="72386" y2="81046"/>
                        <a14:foregroundMark x1="70752" y1="83497" x2="70752" y2="83497"/>
                        <a14:foregroundMark x1="70098" y1="82843" x2="70098" y2="82843"/>
                        <a14:foregroundMark x1="69935" y1="83497" x2="69935" y2="83497"/>
                        <a14:foregroundMark x1="72059" y1="81209" x2="69771" y2="83333"/>
                        <a14:foregroundMark x1="68464" y1="82026" x2="71732" y2="82026"/>
                        <a14:foregroundMark x1="68301" y1="82026" x2="69281" y2="83660"/>
                        <a14:foregroundMark x1="72386" y1="82353" x2="72386" y2="82353"/>
                        <a14:foregroundMark x1="71732" y1="83007" x2="71732" y2="83007"/>
                      </a14:backgroundRemoval>
                    </a14:imgEffect>
                  </a14:imgLayer>
                </a14:imgProps>
              </a:ext>
              <a:ext uri="{28A0092B-C50C-407E-A947-70E740481C1C}">
                <a14:useLocalDpi xmlns:a14="http://schemas.microsoft.com/office/drawing/2010/main" val="0"/>
              </a:ext>
            </a:extLst>
          </a:blip>
          <a:srcRect/>
          <a:stretch>
            <a:fillRect/>
          </a:stretch>
        </p:blipFill>
        <p:spPr bwMode="auto">
          <a:xfrm>
            <a:off x="5850628" y="3231477"/>
            <a:ext cx="2176096" cy="217609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Vitamin B9 Folate Food Sources Natural Stock Vector (Royalty Free) 794592505">
            <a:extLst>
              <a:ext uri="{FF2B5EF4-FFF2-40B4-BE49-F238E27FC236}">
                <a16:creationId xmlns:a16="http://schemas.microsoft.com/office/drawing/2014/main" id="{3310DA3D-301D-41EA-BFEE-48E8AC2928A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9962" r="90421">
                        <a14:foregroundMark x1="87739" y1="55714" x2="87739" y2="55714"/>
                        <a14:foregroundMark x1="81992" y1="51429" x2="81992" y2="51429"/>
                        <a14:foregroundMark x1="82375" y1="50357" x2="87739" y2="53929"/>
                        <a14:foregroundMark x1="88506" y1="53571" x2="90421" y2="54286"/>
                        <a14:foregroundMark x1="61303" y1="31429" x2="61303" y2="30714"/>
                        <a14:foregroundMark x1="69349" y1="33571" x2="69349" y2="33571"/>
                        <a14:foregroundMark x1="34100" y1="63214" x2="52490" y2="67857"/>
                        <a14:foregroundMark x1="24904" y1="48214" x2="24904" y2="48214"/>
                        <a14:foregroundMark x1="26054" y1="37500" x2="26054" y2="37500"/>
                        <a14:foregroundMark x1="43295" y1="40714" x2="43295" y2="40714"/>
                        <a14:foregroundMark x1="25287" y1="19643" x2="41762" y2="19643"/>
                        <a14:foregroundMark x1="24138" y1="21786" x2="40230" y2="18571"/>
                        <a14:foregroundMark x1="24138" y1="17500" x2="36782" y2="17143"/>
                      </a14:backgroundRemoval>
                    </a14:imgEffect>
                  </a14:imgLayer>
                </a14:imgProps>
              </a:ext>
              <a:ext uri="{28A0092B-C50C-407E-A947-70E740481C1C}">
                <a14:useLocalDpi xmlns:a14="http://schemas.microsoft.com/office/drawing/2010/main" val="0"/>
              </a:ext>
            </a:extLst>
          </a:blip>
          <a:srcRect/>
          <a:stretch>
            <a:fillRect/>
          </a:stretch>
        </p:blipFill>
        <p:spPr bwMode="auto">
          <a:xfrm>
            <a:off x="8205433" y="3938257"/>
            <a:ext cx="2307316" cy="247528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7012286"/>
      </p:ext>
    </p:extLst>
  </p:cSld>
  <p:clrMapOvr>
    <a:masterClrMapping/>
  </p:clrMapOvr>
  <mc:AlternateContent xmlns:mc="http://schemas.openxmlformats.org/markup-compatibility/2006">
    <mc:Choice xmlns:p14="http://schemas.microsoft.com/office/powerpoint/2010/main" Requires="p14">
      <p:transition spd="slow" p14:dur="2000" advTm="93654"/>
    </mc:Choice>
    <mc:Fallback>
      <p:transition spd="slow" advTm="9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Supplements</a:t>
            </a:r>
          </a:p>
        </p:txBody>
      </p:sp>
      <p:sp>
        <p:nvSpPr>
          <p:cNvPr id="3" name="Content Placeholder 2"/>
          <p:cNvSpPr txBox="1">
            <a:spLocks/>
          </p:cNvSpPr>
          <p:nvPr/>
        </p:nvSpPr>
        <p:spPr>
          <a:xfrm>
            <a:off x="506185" y="1853189"/>
            <a:ext cx="7934430" cy="4288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DHA and EPA (2 gm recommended)</a:t>
            </a:r>
          </a:p>
          <a:p>
            <a:pPr lvl="1">
              <a:spcBef>
                <a:spcPts val="0"/>
              </a:spcBef>
              <a:spcAft>
                <a:spcPts val="1200"/>
              </a:spcAft>
              <a:buClr>
                <a:srgbClr val="6CBE4C"/>
              </a:buClr>
              <a:buFont typeface="Wingdings" panose="05000000000000000000" pitchFamily="2" charset="2"/>
              <a:buChar char="§"/>
            </a:pPr>
            <a:r>
              <a:rPr lang="en-US" altLang="en-US" sz="3200" dirty="0">
                <a:latin typeface="Segoe UI" panose="020B0502040204020203" pitchFamily="34" charset="0"/>
                <a:cs typeface="Segoe UI" panose="020B0502040204020203" pitchFamily="34" charset="0"/>
              </a:rPr>
              <a:t>Purified version is best</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Omega 3 FA </a:t>
            </a:r>
          </a:p>
          <a:p>
            <a:pPr lvl="1">
              <a:spcBef>
                <a:spcPts val="0"/>
              </a:spcBef>
              <a:spcAft>
                <a:spcPts val="1200"/>
              </a:spcAft>
              <a:buClr>
                <a:srgbClr val="6CBE4C"/>
              </a:buClr>
              <a:buFont typeface="Wingdings" panose="05000000000000000000" pitchFamily="2" charset="2"/>
              <a:buChar char="§"/>
            </a:pPr>
            <a:r>
              <a:rPr lang="en-US" altLang="en-US" sz="3200" dirty="0">
                <a:latin typeface="Segoe UI" panose="020B0502040204020203" pitchFamily="34" charset="0"/>
                <a:cs typeface="Segoe UI" panose="020B0502040204020203" pitchFamily="34" charset="0"/>
              </a:rPr>
              <a:t>Prescription level may be an option</a:t>
            </a:r>
          </a:p>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Vitamin D</a:t>
            </a:r>
          </a:p>
          <a:p>
            <a:pPr lvl="1">
              <a:spcBef>
                <a:spcPts val="0"/>
              </a:spcBef>
              <a:spcAft>
                <a:spcPts val="1200"/>
              </a:spcAft>
              <a:buClr>
                <a:srgbClr val="6CBE4C"/>
              </a:buClr>
              <a:buFont typeface="Wingdings" panose="05000000000000000000" pitchFamily="2" charset="2"/>
              <a:buChar char="§"/>
            </a:pPr>
            <a:r>
              <a:rPr lang="en-US" altLang="en-US" sz="3200" dirty="0">
                <a:latin typeface="Segoe UI" panose="020B0502040204020203" pitchFamily="34" charset="0"/>
                <a:cs typeface="Segoe UI" panose="020B0502040204020203" pitchFamily="34" charset="0"/>
              </a:rPr>
              <a:t>Serum vit D levels &gt; 20-30 ng/dl</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8434" name="Picture 2" descr="Premium Vector | Medicine and pills cartoon icon illustration. medical  healthy icon concept isolated . flat cartoon style">
            <a:extLst>
              <a:ext uri="{FF2B5EF4-FFF2-40B4-BE49-F238E27FC236}">
                <a16:creationId xmlns:a16="http://schemas.microsoft.com/office/drawing/2014/main" id="{A79099BB-9C50-4F1B-A3E7-EF0940C7F8D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331" y1="50888" x2="41716" y2="62130"/>
                        <a14:foregroundMark x1="41716" y1="62130" x2="53254" y2="64497"/>
                        <a14:foregroundMark x1="60651" y1="28402" x2="39941" y2="58284"/>
                        <a14:foregroundMark x1="39941" y1="34320" x2="56509" y2="35503"/>
                        <a14:foregroundMark x1="56509" y1="35503" x2="57101" y2="35799"/>
                        <a14:foregroundMark x1="39053" y1="57692" x2="53846" y2="61243"/>
                        <a14:foregroundMark x1="53846" y1="61243" x2="56509" y2="63609"/>
                        <a14:foregroundMark x1="76036" y1="73964" x2="76036" y2="73964"/>
                        <a14:foregroundMark x1="34024" y1="67751" x2="39645" y2="68935"/>
                        <a14:foregroundMark x1="32544" y1="67751" x2="32544" y2="67751"/>
                        <a14:foregroundMark x1="32840" y1="51183" x2="33432" y2="52367"/>
                        <a14:foregroundMark x1="33728" y1="65976" x2="31657" y2="71006"/>
                        <a14:foregroundMark x1="38462" y1="65680" x2="58284" y2="64793"/>
                        <a14:foregroundMark x1="58284" y1="64793" x2="58580" y2="64497"/>
                      </a14:backgroundRemoval>
                    </a14:imgEffect>
                  </a14:imgLayer>
                </a14:imgProps>
              </a:ext>
              <a:ext uri="{28A0092B-C50C-407E-A947-70E740481C1C}">
                <a14:useLocalDpi xmlns:a14="http://schemas.microsoft.com/office/drawing/2010/main" val="0"/>
              </a:ext>
            </a:extLst>
          </a:blip>
          <a:srcRect/>
          <a:stretch>
            <a:fillRect/>
          </a:stretch>
        </p:blipFill>
        <p:spPr bwMode="auto">
          <a:xfrm>
            <a:off x="8216302" y="2093114"/>
            <a:ext cx="321945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732044"/>
      </p:ext>
    </p:extLst>
  </p:cSld>
  <p:clrMapOvr>
    <a:masterClrMapping/>
  </p:clrMapOvr>
  <mc:AlternateContent xmlns:mc="http://schemas.openxmlformats.org/markup-compatibility/2006">
    <mc:Choice xmlns:p14="http://schemas.microsoft.com/office/powerpoint/2010/main" Requires="p14">
      <p:transition spd="slow" p14:dur="2000" advTm="60490"/>
    </mc:Choice>
    <mc:Fallback>
      <p:transition spd="slow" advTm="60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Where to Start?</a:t>
            </a:r>
          </a:p>
        </p:txBody>
      </p:sp>
      <p:sp>
        <p:nvSpPr>
          <p:cNvPr id="3" name="Content Placeholder 2"/>
          <p:cNvSpPr txBox="1">
            <a:spLocks/>
          </p:cNvSpPr>
          <p:nvPr/>
        </p:nvSpPr>
        <p:spPr>
          <a:xfrm>
            <a:off x="506184" y="1853189"/>
            <a:ext cx="9896247" cy="428836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altLang="en-US" sz="3600" dirty="0">
                <a:latin typeface="Segoe UI" panose="020B0502040204020203" pitchFamily="34" charset="0"/>
                <a:cs typeface="Segoe UI" panose="020B0502040204020203" pitchFamily="34" charset="0"/>
              </a:rPr>
              <a:t>Think add more instead of take away.</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Have fruit as a dessert or snack between meals.</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Add vegetables to omelets, cooked grains to create salads, roasted with potatoes, or cold sides with favorite dips.</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Add avocado to salads, eggs, toast, wraps, etc.</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Top plain Greek yogurt with raw </a:t>
            </a:r>
            <a:r>
              <a:rPr lang="en-US" altLang="en-US" sz="3200" dirty="0" smtClean="0">
                <a:latin typeface="Segoe UI" panose="020B0502040204020203" pitchFamily="34" charset="0"/>
                <a:cs typeface="Segoe UI" panose="020B0502040204020203" pitchFamily="34" charset="0"/>
              </a:rPr>
              <a:t>honey, walnuts, cinnamon, </a:t>
            </a:r>
            <a:r>
              <a:rPr lang="en-US" altLang="en-US" sz="3200" dirty="0">
                <a:latin typeface="Segoe UI" panose="020B0502040204020203" pitchFamily="34" charset="0"/>
                <a:cs typeface="Segoe UI" panose="020B0502040204020203" pitchFamily="34" charset="0"/>
              </a:rPr>
              <a:t>and chopped apple.</a:t>
            </a:r>
          </a:p>
          <a:p>
            <a:pPr lvl="1">
              <a:spcBef>
                <a:spcPts val="0"/>
              </a:spcBef>
              <a:spcAft>
                <a:spcPts val="1200"/>
              </a:spcAft>
              <a:buClr>
                <a:srgbClr val="6CBE4C"/>
              </a:buClr>
            </a:pPr>
            <a:r>
              <a:rPr lang="en-US" altLang="en-US" sz="3200" dirty="0">
                <a:latin typeface="Segoe UI" panose="020B0502040204020203" pitchFamily="34" charset="0"/>
                <a:cs typeface="Segoe UI" panose="020B0502040204020203" pitchFamily="34" charset="0"/>
              </a:rPr>
              <a:t>Top salads with kimchi or sauerkraut.</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9460" name="Picture 4" descr="Fruit still life by Valeria Petrianova on Dribbble">
            <a:extLst>
              <a:ext uri="{FF2B5EF4-FFF2-40B4-BE49-F238E27FC236}">
                <a16:creationId xmlns:a16="http://schemas.microsoft.com/office/drawing/2014/main" id="{71786201-22A0-4F26-85F8-11A68B7E28F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18750" y1="44333" x2="18750" y2="44333"/>
                        <a14:foregroundMark x1="25000" y1="37667" x2="25000" y2="37667"/>
                        <a14:foregroundMark x1="27750" y1="37667" x2="27750" y2="37667"/>
                        <a14:foregroundMark x1="25000" y1="50333" x2="25000" y2="50333"/>
                        <a14:foregroundMark x1="29000" y1="50000" x2="29000" y2="50000"/>
                        <a14:foregroundMark x1="35250" y1="37667" x2="35250" y2="37667"/>
                        <a14:foregroundMark x1="36750" y1="20333" x2="36750" y2="20333"/>
                        <a14:foregroundMark x1="53250" y1="20333" x2="53250" y2="20333"/>
                        <a14:foregroundMark x1="76500" y1="20667" x2="76500" y2="20667"/>
                        <a14:foregroundMark x1="83250" y1="26333" x2="83250" y2="26333"/>
                        <a14:foregroundMark x1="79250" y1="33000" x2="79250" y2="33000"/>
                        <a14:foregroundMark x1="75250" y1="33000" x2="75250" y2="33000"/>
                        <a14:foregroundMark x1="68500" y1="32333" x2="68500" y2="32333"/>
                        <a14:foregroundMark x1="81750" y1="59333" x2="81750" y2="59333"/>
                        <a14:foregroundMark x1="10750" y1="80333" x2="10750" y2="80333"/>
                        <a14:foregroundMark x1="36750" y1="44000" x2="36750" y2="44000"/>
                        <a14:foregroundMark x1="35750" y1="51667" x2="35750" y2="51667"/>
                        <a14:foregroundMark x1="86000" y1="84000" x2="86000" y2="84000"/>
                      </a14:backgroundRemoval>
                    </a14:imgEffect>
                  </a14:imgLayer>
                </a14:imgProps>
              </a:ext>
              <a:ext uri="{28A0092B-C50C-407E-A947-70E740481C1C}">
                <a14:useLocalDpi xmlns:a14="http://schemas.microsoft.com/office/drawing/2010/main" val="0"/>
              </a:ext>
            </a:extLst>
          </a:blip>
          <a:srcRect/>
          <a:stretch>
            <a:fillRect/>
          </a:stretch>
        </p:blipFill>
        <p:spPr bwMode="auto">
          <a:xfrm>
            <a:off x="9597817" y="1907253"/>
            <a:ext cx="2686616" cy="201496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Avocado Fruit Vector Graphic by Hujanasam Studio · Creative Fabrica">
            <a:extLst>
              <a:ext uri="{FF2B5EF4-FFF2-40B4-BE49-F238E27FC236}">
                <a16:creationId xmlns:a16="http://schemas.microsoft.com/office/drawing/2014/main" id="{97CF3A7A-21DF-4657-A256-ECF3A74C2BD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366456">
            <a:off x="9540573" y="3466442"/>
            <a:ext cx="3294301" cy="220377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greek-yogurt | KaTechKaTech">
            <a:extLst>
              <a:ext uri="{FF2B5EF4-FFF2-40B4-BE49-F238E27FC236}">
                <a16:creationId xmlns:a16="http://schemas.microsoft.com/office/drawing/2014/main" id="{3AE7A349-E7DE-423E-89B5-A4C1F9DA04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38153" y="4743834"/>
            <a:ext cx="1603519" cy="121786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654207"/>
      </p:ext>
    </p:extLst>
  </p:cSld>
  <p:clrMapOvr>
    <a:masterClrMapping/>
  </p:clrMapOvr>
  <mc:AlternateContent xmlns:mc="http://schemas.openxmlformats.org/markup-compatibility/2006">
    <mc:Choice xmlns:p14="http://schemas.microsoft.com/office/powerpoint/2010/main" Requires="p14">
      <p:transition spd="slow" p14:dur="2000" advTm="81862"/>
    </mc:Choice>
    <mc:Fallback>
      <p:transition spd="slow" advTm="8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References</a:t>
            </a:r>
          </a:p>
        </p:txBody>
      </p:sp>
      <p:sp>
        <p:nvSpPr>
          <p:cNvPr id="3" name="Content Placeholder 2"/>
          <p:cNvSpPr txBox="1">
            <a:spLocks/>
          </p:cNvSpPr>
          <p:nvPr/>
        </p:nvSpPr>
        <p:spPr>
          <a:xfrm>
            <a:off x="506178" y="1839511"/>
            <a:ext cx="9188801" cy="4268211"/>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i="1" dirty="0">
                <a:latin typeface="Segoe UI" panose="020B0502040204020203" pitchFamily="34" charset="0"/>
                <a:cs typeface="Segoe UI" panose="020B0502040204020203" pitchFamily="34" charset="0"/>
              </a:rPr>
              <a:t>Today’s Dietitian</a:t>
            </a:r>
          </a:p>
          <a:p>
            <a:pPr marL="0" indent="0">
              <a:buNone/>
            </a:pPr>
            <a:r>
              <a:rPr lang="en-US" altLang="en-US" sz="3200" i="1" dirty="0">
                <a:latin typeface="Segoe UI" panose="020B0502040204020203" pitchFamily="34" charset="0"/>
                <a:cs typeface="Segoe UI" panose="020B0502040204020203" pitchFamily="34" charset="0"/>
              </a:rPr>
              <a:t>National Institutes of </a:t>
            </a:r>
            <a:r>
              <a:rPr lang="en-US" altLang="en-US" sz="3200" i="1" dirty="0" smtClean="0">
                <a:latin typeface="Segoe UI" panose="020B0502040204020203" pitchFamily="34" charset="0"/>
                <a:cs typeface="Segoe UI" panose="020B0502040204020203" pitchFamily="34" charset="0"/>
              </a:rPr>
              <a:t>Health</a:t>
            </a:r>
          </a:p>
          <a:p>
            <a:pPr marL="0" indent="0">
              <a:buNone/>
            </a:pPr>
            <a:r>
              <a:rPr lang="en-US" altLang="en-US" sz="3200" i="1" dirty="0" smtClean="0">
                <a:latin typeface="Segoe UI" panose="020B0502040204020203" pitchFamily="34" charset="0"/>
                <a:cs typeface="Segoe UI" panose="020B0502040204020203" pitchFamily="34" charset="0"/>
              </a:rPr>
              <a:t>Dietitian Connection</a:t>
            </a:r>
            <a:endParaRPr lang="en-US" altLang="en-US" sz="3200" i="1" dirty="0">
              <a:latin typeface="Segoe UI" panose="020B0502040204020203" pitchFamily="34" charset="0"/>
              <a:cs typeface="Segoe UI" panose="020B0502040204020203" pitchFamily="34" charset="0"/>
            </a:endParaRPr>
          </a:p>
        </p:txBody>
      </p:sp>
      <p:cxnSp>
        <p:nvCxnSpPr>
          <p:cNvPr id="7" name="Straight Connector 6">
            <a:extLst>
              <a:ext uri="{FF2B5EF4-FFF2-40B4-BE49-F238E27FC236}">
                <a16:creationId xmlns:a16="http://schemas.microsoft.com/office/drawing/2014/main" id="{3AFCE5AA-B563-4E15-9FF3-6D63B2742DE9}"/>
              </a:ext>
            </a:extLst>
          </p:cNvPr>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9A4B8FA-5731-4D09-AE77-C84240460CA9}"/>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11" name="Picture 10">
            <a:extLst>
              <a:ext uri="{FF2B5EF4-FFF2-40B4-BE49-F238E27FC236}">
                <a16:creationId xmlns:a16="http://schemas.microsoft.com/office/drawing/2014/main" id="{1F444F96-58B3-479A-AD29-4725A26F34ED}"/>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895397"/>
      </p:ext>
    </p:extLst>
  </p:cSld>
  <p:clrMapOvr>
    <a:masterClrMapping/>
  </p:clrMapOvr>
  <mc:AlternateContent xmlns:mc="http://schemas.openxmlformats.org/markup-compatibility/2006">
    <mc:Choice xmlns:p14="http://schemas.microsoft.com/office/powerpoint/2010/main" Requires="p14">
      <p:transition spd="slow" p14:dur="2000" advTm="41087"/>
    </mc:Choice>
    <mc:Fallback>
      <p:transition spd="slow" advTm="41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Human Brain </a:t>
            </a:r>
            <a:r>
              <a:rPr lang="en-US" i="1" dirty="0">
                <a:latin typeface="Segoe UI" panose="020B0502040204020203" pitchFamily="34" charset="0"/>
                <a:cs typeface="Segoe UI" panose="020B0502040204020203" pitchFamily="34" charset="0"/>
              </a:rPr>
              <a:t>continued</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6" y="1853189"/>
            <a:ext cx="7148983" cy="378517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human brain operates at a very high metabolic rate and depends on proteins, fats, </a:t>
            </a:r>
            <a:r>
              <a:rPr lang="en-US" sz="3200" dirty="0" smtClean="0">
                <a:latin typeface="Segoe UI" panose="020B0502040204020203" pitchFamily="34" charset="0"/>
                <a:cs typeface="Segoe UI" panose="020B0502040204020203" pitchFamily="34" charset="0"/>
              </a:rPr>
              <a:t>vitamins, minerals</a:t>
            </a:r>
            <a:r>
              <a:rPr lang="en-US" sz="3200" dirty="0">
                <a:latin typeface="Segoe UI" panose="020B0502040204020203" pitchFamily="34" charset="0"/>
                <a:cs typeface="Segoe UI" panose="020B0502040204020203" pitchFamily="34" charset="0"/>
              </a:rPr>
              <a:t>, and trace elements. </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brain requires a solid diet of phytonutrient rich foods in order to perform at its optimal level.</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2050" name="Picture 2" descr="Brain Health in Addiction Recovery: Brain Food - St. Gregory">
            <a:extLst>
              <a:ext uri="{FF2B5EF4-FFF2-40B4-BE49-F238E27FC236}">
                <a16:creationId xmlns:a16="http://schemas.microsoft.com/office/drawing/2014/main" id="{33FD0337-FA3A-4D63-A068-D103F7099A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6861" y="2441585"/>
            <a:ext cx="3379910" cy="2417630"/>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70543463"/>
      </p:ext>
    </p:extLst>
  </p:cSld>
  <p:clrMapOvr>
    <a:masterClrMapping/>
  </p:clrMapOvr>
  <mc:AlternateContent xmlns:mc="http://schemas.openxmlformats.org/markup-compatibility/2006">
    <mc:Choice xmlns:p14="http://schemas.microsoft.com/office/powerpoint/2010/main" Requires="p14">
      <p:transition spd="slow" p14:dur="2000" advTm="44554"/>
    </mc:Choice>
    <mc:Fallback>
      <p:transition spd="slow" advTm="44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What can affect mood?</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6" y="1853189"/>
            <a:ext cx="8696429" cy="413596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Eating behaviors 100% affect mood.</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Humans are community based creatures</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Isolation</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Stress</a:t>
            </a: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Food quality affects mood.</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Processed and ultra processed </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Patterns high in red/processed meat</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Refined grains, sweets, sugars</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Low in fruits and vegetables</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6146" name="Picture 2" descr="How Food Affects Mental Health - The New York Times">
            <a:extLst>
              <a:ext uri="{FF2B5EF4-FFF2-40B4-BE49-F238E27FC236}">
                <a16:creationId xmlns:a16="http://schemas.microsoft.com/office/drawing/2014/main" id="{AB16C179-B264-45E6-9ABD-50A7E84075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6965" y="1750999"/>
            <a:ext cx="2451302" cy="4200566"/>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3182059"/>
      </p:ext>
    </p:extLst>
  </p:cSld>
  <p:clrMapOvr>
    <a:masterClrMapping/>
  </p:clrMapOvr>
  <mc:AlternateContent xmlns:mc="http://schemas.openxmlformats.org/markup-compatibility/2006">
    <mc:Choice xmlns:p14="http://schemas.microsoft.com/office/powerpoint/2010/main" Requires="p14">
      <p:transition spd="slow" p14:dur="2000" advTm="166151"/>
    </mc:Choice>
    <mc:Fallback>
      <p:transition spd="slow" advTm="16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Negative moods</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5" y="1853189"/>
            <a:ext cx="8368183" cy="42111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smtClean="0">
                <a:latin typeface="Segoe UI" panose="020B0502040204020203" pitchFamily="34" charset="0"/>
                <a:cs typeface="Segoe UI" panose="020B0502040204020203" pitchFamily="34" charset="0"/>
              </a:rPr>
              <a:t>Poor mood states </a:t>
            </a:r>
            <a:r>
              <a:rPr lang="en-US" sz="3200" dirty="0">
                <a:latin typeface="Segoe UI" panose="020B0502040204020203" pitchFamily="34" charset="0"/>
                <a:cs typeface="Segoe UI" panose="020B0502040204020203" pitchFamily="34" charset="0"/>
              </a:rPr>
              <a:t>create the desire for high sugar, fat, and salt resulting in decreased intakes of these brain essential nutrients:</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B vitamins</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Zinc</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Folate</a:t>
            </a:r>
          </a:p>
          <a:p>
            <a:pPr lvl="1">
              <a:spcBef>
                <a:spcPts val="0"/>
              </a:spcBef>
              <a:spcAft>
                <a:spcPts val="1200"/>
              </a:spcAft>
              <a:buClr>
                <a:srgbClr val="6CBE4C"/>
              </a:buClr>
            </a:pPr>
            <a:r>
              <a:rPr lang="en-US" sz="2800" dirty="0">
                <a:latin typeface="Segoe UI" panose="020B0502040204020203" pitchFamily="34" charset="0"/>
                <a:cs typeface="Segoe UI" panose="020B0502040204020203" pitchFamily="34" charset="0"/>
              </a:rPr>
              <a:t>Magnesium</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3074" name="Picture 2" descr="10,198 Brain Food Illustrations &amp;amp; Clip Art - iStock">
            <a:extLst>
              <a:ext uri="{FF2B5EF4-FFF2-40B4-BE49-F238E27FC236}">
                <a16:creationId xmlns:a16="http://schemas.microsoft.com/office/drawing/2014/main" id="{32EBCE9A-767B-4B81-B19E-02B4DC19A2F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89869" l="9967" r="90196">
                        <a14:foregroundMark x1="58824" y1="52941" x2="34314" y2="64052"/>
                        <a14:foregroundMark x1="35294" y1="53922" x2="47386" y2="62582"/>
                        <a14:foregroundMark x1="30065" y1="43627" x2="30065" y2="43627"/>
                        <a14:foregroundMark x1="90196" y1="58824" x2="90196" y2="58824"/>
                        <a14:foregroundMark x1="80556" y1="67157" x2="80556" y2="67157"/>
                        <a14:foregroundMark x1="54085" y1="78268" x2="54085" y2="78268"/>
                        <a14:foregroundMark x1="42810" y1="78268" x2="42810" y2="78268"/>
                        <a14:foregroundMark x1="32353" y1="41667" x2="29248" y2="44118"/>
                        <a14:foregroundMark x1="35458" y1="52124" x2="50654" y2="58007"/>
                        <a14:foregroundMark x1="49346" y1="58007" x2="58824" y2="58333"/>
                        <a14:foregroundMark x1="58824" y1="58333" x2="61438" y2="57353"/>
                      </a14:backgroundRemoval>
                    </a14:imgEffect>
                  </a14:imgLayer>
                </a14:imgProps>
              </a:ext>
              <a:ext uri="{28A0092B-C50C-407E-A947-70E740481C1C}">
                <a14:useLocalDpi xmlns:a14="http://schemas.microsoft.com/office/drawing/2010/main" val="0"/>
              </a:ext>
            </a:extLst>
          </a:blip>
          <a:srcRect/>
          <a:stretch>
            <a:fillRect/>
          </a:stretch>
        </p:blipFill>
        <p:spPr bwMode="auto">
          <a:xfrm>
            <a:off x="7516166" y="1638241"/>
            <a:ext cx="4579327" cy="457932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3696816"/>
      </p:ext>
    </p:extLst>
  </p:cSld>
  <p:clrMapOvr>
    <a:masterClrMapping/>
  </p:clrMapOvr>
  <mc:AlternateContent xmlns:mc="http://schemas.openxmlformats.org/markup-compatibility/2006">
    <mc:Choice xmlns:p14="http://schemas.microsoft.com/office/powerpoint/2010/main" Requires="p14">
      <p:transition spd="slow" p14:dur="2000" advTm="80232"/>
    </mc:Choice>
    <mc:Fallback>
      <p:transition spd="slow" advTm="80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Facts and Statistics</a:t>
            </a:r>
          </a:p>
        </p:txBody>
      </p:sp>
      <p:sp>
        <p:nvSpPr>
          <p:cNvPr id="3" name="Content Placeholder 2"/>
          <p:cNvSpPr txBox="1">
            <a:spLocks/>
          </p:cNvSpPr>
          <p:nvPr/>
        </p:nvSpPr>
        <p:spPr>
          <a:xfrm>
            <a:off x="506187" y="1853189"/>
            <a:ext cx="8110276" cy="413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Nearly </a:t>
            </a:r>
            <a:r>
              <a:rPr lang="en-US" sz="3200" b="1" dirty="0">
                <a:solidFill>
                  <a:srgbClr val="6CBE4C"/>
                </a:solidFill>
                <a:latin typeface="Segoe UI" panose="020B0502040204020203" pitchFamily="34" charset="0"/>
                <a:cs typeface="Segoe UI" panose="020B0502040204020203" pitchFamily="34" charset="0"/>
              </a:rPr>
              <a:t>1 in 5 adults (46.6 million people) </a:t>
            </a:r>
            <a:r>
              <a:rPr lang="en-US" sz="3200" dirty="0">
                <a:latin typeface="Segoe UI" panose="020B0502040204020203" pitchFamily="34" charset="0"/>
                <a:cs typeface="Segoe UI" panose="020B0502040204020203" pitchFamily="34" charset="0"/>
              </a:rPr>
              <a:t>in the </a:t>
            </a:r>
            <a:r>
              <a:rPr lang="en-US" sz="3200" dirty="0" smtClean="0">
                <a:latin typeface="Segoe UI" panose="020B0502040204020203" pitchFamily="34" charset="0"/>
                <a:cs typeface="Segoe UI" panose="020B0502040204020203" pitchFamily="34" charset="0"/>
              </a:rPr>
              <a:t>U.S. </a:t>
            </a:r>
            <a:r>
              <a:rPr lang="en-US" sz="3200" dirty="0">
                <a:latin typeface="Segoe UI" panose="020B0502040204020203" pitchFamily="34" charset="0"/>
                <a:cs typeface="Segoe UI" panose="020B0502040204020203" pitchFamily="34" charset="0"/>
              </a:rPr>
              <a:t>live with some form of mental illness.</a:t>
            </a:r>
          </a:p>
          <a:p>
            <a:pPr>
              <a:spcBef>
                <a:spcPts val="0"/>
              </a:spcBef>
              <a:spcAft>
                <a:spcPts val="1200"/>
              </a:spcAft>
              <a:buClr>
                <a:srgbClr val="6CBE4C"/>
              </a:buClr>
              <a:buFont typeface="Wingdings" panose="05000000000000000000" pitchFamily="2" charset="2"/>
              <a:buChar char="§"/>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Mental Illness is any condition that changes a person’s thinking, feelings, and/or behavior and causes distress and difficulty in functioning. </a:t>
            </a:r>
            <a:endParaRPr lang="en-US" sz="28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7170" name="Picture 2" descr="Mental Health - National Volunteer And Philanthropy Centre">
            <a:extLst>
              <a:ext uri="{FF2B5EF4-FFF2-40B4-BE49-F238E27FC236}">
                <a16:creationId xmlns:a16="http://schemas.microsoft.com/office/drawing/2014/main" id="{A88DD81E-F10A-4B6A-A7A8-950BDD8EF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6463" y="1853189"/>
            <a:ext cx="3575537" cy="353543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73582322"/>
      </p:ext>
    </p:extLst>
  </p:cSld>
  <p:clrMapOvr>
    <a:masterClrMapping/>
  </p:clrMapOvr>
  <mc:AlternateContent xmlns:mc="http://schemas.openxmlformats.org/markup-compatibility/2006">
    <mc:Choice xmlns:p14="http://schemas.microsoft.com/office/powerpoint/2010/main" Requires="p14">
      <p:transition spd="slow" p14:dur="2000" advTm="42071"/>
    </mc:Choice>
    <mc:Fallback>
      <p:transition spd="slow" advTm="4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Facts and Statistics </a:t>
            </a:r>
            <a:r>
              <a:rPr lang="en-US" i="1" dirty="0">
                <a:latin typeface="Segoe UI" panose="020B0502040204020203" pitchFamily="34" charset="0"/>
                <a:cs typeface="Segoe UI" panose="020B0502040204020203" pitchFamily="34" charset="0"/>
              </a:rPr>
              <a:t>continued</a:t>
            </a:r>
            <a:endParaRPr lang="en-US"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6" y="1853189"/>
            <a:ext cx="8696429" cy="413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Current treatment of depressive symptoms </a:t>
            </a:r>
            <a:endParaRPr lang="en-US" sz="3200" dirty="0" smtClean="0">
              <a:latin typeface="Segoe UI" panose="020B0502040204020203" pitchFamily="34" charset="0"/>
              <a:cs typeface="Segoe UI" panose="020B0502040204020203" pitchFamily="34" charset="0"/>
            </a:endParaRPr>
          </a:p>
          <a:p>
            <a:pPr lvl="1">
              <a:spcBef>
                <a:spcPts val="0"/>
              </a:spcBef>
              <a:spcAft>
                <a:spcPts val="1200"/>
              </a:spcAft>
              <a:buClr>
                <a:srgbClr val="6CBE4C"/>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 Primarily </a:t>
            </a:r>
            <a:r>
              <a:rPr lang="en-US" sz="2800" dirty="0">
                <a:latin typeface="Segoe UI" panose="020B0502040204020203" pitchFamily="34" charset="0"/>
                <a:cs typeface="Segoe UI" panose="020B0502040204020203" pitchFamily="34" charset="0"/>
              </a:rPr>
              <a:t>medication </a:t>
            </a:r>
            <a:r>
              <a:rPr lang="en-US" sz="2800" dirty="0" smtClean="0">
                <a:latin typeface="Segoe UI" panose="020B0502040204020203" pitchFamily="34" charset="0"/>
                <a:cs typeface="Segoe UI" panose="020B0502040204020203" pitchFamily="34" charset="0"/>
              </a:rPr>
              <a:t>use</a:t>
            </a:r>
          </a:p>
          <a:p>
            <a:pPr lvl="1">
              <a:spcBef>
                <a:spcPts val="0"/>
              </a:spcBef>
              <a:spcAft>
                <a:spcPts val="1200"/>
              </a:spcAft>
              <a:buClr>
                <a:srgbClr val="6CBE4C"/>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Psychotherapy </a:t>
            </a:r>
            <a:r>
              <a:rPr lang="en-US" sz="2800" dirty="0">
                <a:latin typeface="Segoe UI" panose="020B0502040204020203" pitchFamily="34" charset="0"/>
                <a:cs typeface="Segoe UI" panose="020B0502040204020203" pitchFamily="34" charset="0"/>
              </a:rPr>
              <a:t>which manage </a:t>
            </a:r>
            <a:r>
              <a:rPr lang="en-US" sz="2800" b="1" dirty="0">
                <a:solidFill>
                  <a:srgbClr val="6CBE4C"/>
                </a:solidFill>
                <a:latin typeface="Segoe UI" panose="020B0502040204020203" pitchFamily="34" charset="0"/>
                <a:cs typeface="Segoe UI" panose="020B0502040204020203" pitchFamily="34" charset="0"/>
              </a:rPr>
              <a:t>less than ½ </a:t>
            </a:r>
            <a:r>
              <a:rPr lang="en-US" sz="2800" dirty="0">
                <a:latin typeface="Segoe UI" panose="020B0502040204020203" pitchFamily="34" charset="0"/>
                <a:cs typeface="Segoe UI" panose="020B0502040204020203" pitchFamily="34" charset="0"/>
              </a:rPr>
              <a:t>of the mental illness </a:t>
            </a:r>
            <a:r>
              <a:rPr lang="en-US" sz="2800" dirty="0" smtClean="0">
                <a:latin typeface="Segoe UI" panose="020B0502040204020203" pitchFamily="34" charset="0"/>
                <a:cs typeface="Segoe UI" panose="020B0502040204020203" pitchFamily="34" charset="0"/>
              </a:rPr>
              <a:t>cases.</a:t>
            </a:r>
            <a:endParaRPr lang="en-US" sz="28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Evidence suggests </a:t>
            </a:r>
            <a:r>
              <a:rPr lang="en-US" sz="3200" dirty="0" smtClean="0">
                <a:latin typeface="Segoe UI" panose="020B0502040204020203" pitchFamily="34" charset="0"/>
                <a:cs typeface="Segoe UI" panose="020B0502040204020203" pitchFamily="34" charset="0"/>
              </a:rPr>
              <a:t>diet </a:t>
            </a:r>
            <a:r>
              <a:rPr lang="en-US" sz="3200" dirty="0">
                <a:latin typeface="Segoe UI" panose="020B0502040204020203" pitchFamily="34" charset="0"/>
                <a:cs typeface="Segoe UI" panose="020B0502040204020203" pitchFamily="34" charset="0"/>
              </a:rPr>
              <a:t>is as important to brain health as it is to heart, pancreas, and digestive system health. </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8194" name="Picture 2" descr="58,983 Depression Illustrations &amp;amp; Clip Art - iStock">
            <a:extLst>
              <a:ext uri="{FF2B5EF4-FFF2-40B4-BE49-F238E27FC236}">
                <a16:creationId xmlns:a16="http://schemas.microsoft.com/office/drawing/2014/main" id="{1BAA714A-7635-4397-85DA-34CC4D66E89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755" b="94286" l="9804" r="89706">
                        <a14:foregroundMark x1="50163" y1="87551" x2="50163" y2="87551"/>
                        <a14:foregroundMark x1="44118" y1="94286" x2="44118" y2="94286"/>
                        <a14:foregroundMark x1="39052" y1="7755" x2="39052" y2="7755"/>
                      </a14:backgroundRemoval>
                    </a14:imgEffect>
                  </a14:imgLayer>
                </a14:imgProps>
              </a:ext>
              <a:ext uri="{28A0092B-C50C-407E-A947-70E740481C1C}">
                <a14:useLocalDpi xmlns:a14="http://schemas.microsoft.com/office/drawing/2010/main" val="0"/>
              </a:ext>
            </a:extLst>
          </a:blip>
          <a:srcRect/>
          <a:stretch>
            <a:fillRect/>
          </a:stretch>
        </p:blipFill>
        <p:spPr bwMode="auto">
          <a:xfrm>
            <a:off x="8932984" y="2060157"/>
            <a:ext cx="3515717" cy="281487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2469261"/>
      </p:ext>
    </p:extLst>
  </p:cSld>
  <p:clrMapOvr>
    <a:masterClrMapping/>
  </p:clrMapOvr>
  <mc:AlternateContent xmlns:mc="http://schemas.openxmlformats.org/markup-compatibility/2006">
    <mc:Choice xmlns:p14="http://schemas.microsoft.com/office/powerpoint/2010/main" Requires="p14">
      <p:transition spd="slow" p14:dur="2000" advTm="58135"/>
    </mc:Choice>
    <mc:Fallback>
      <p:transition spd="slow" advTm="5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Mice Study of Microbiota</a:t>
            </a:r>
          </a:p>
        </p:txBody>
      </p:sp>
      <p:sp>
        <p:nvSpPr>
          <p:cNvPr id="3" name="Content Placeholder 2"/>
          <p:cNvSpPr txBox="1">
            <a:spLocks/>
          </p:cNvSpPr>
          <p:nvPr/>
        </p:nvSpPr>
        <p:spPr>
          <a:xfrm>
            <a:off x="506187" y="1853189"/>
            <a:ext cx="5402244" cy="40408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Gut bacteria of depressed mice were implanted in the gut of healthy mice and the healthy mice displayed depressive symptoms. </a:t>
            </a: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5122" name="Picture 2" descr="Mouse microbes may make scientific studies harder to replicate | Science |  AAAS">
            <a:extLst>
              <a:ext uri="{FF2B5EF4-FFF2-40B4-BE49-F238E27FC236}">
                <a16:creationId xmlns:a16="http://schemas.microsoft.com/office/drawing/2014/main" id="{1574D875-DC21-4572-BB4C-A0678EBE97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6647" y="2416283"/>
            <a:ext cx="5181600" cy="2914650"/>
          </a:xfrm>
          <a:prstGeom prst="rect">
            <a:avLst/>
          </a:prstGeom>
          <a:noFill/>
          <a:ln w="28575">
            <a:solidFill>
              <a:srgbClr val="6CBE4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1340703"/>
      </p:ext>
    </p:extLst>
  </p:cSld>
  <p:clrMapOvr>
    <a:masterClrMapping/>
  </p:clrMapOvr>
  <mc:AlternateContent xmlns:mc="http://schemas.openxmlformats.org/markup-compatibility/2006">
    <mc:Choice xmlns:p14="http://schemas.microsoft.com/office/powerpoint/2010/main" Requires="p14">
      <p:transition spd="slow" p14:dur="2000" advTm="36879"/>
    </mc:Choice>
    <mc:Fallback>
      <p:transition spd="slow" advTm="36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Gut Brain Connection</a:t>
            </a:r>
          </a:p>
        </p:txBody>
      </p:sp>
      <p:sp>
        <p:nvSpPr>
          <p:cNvPr id="3" name="Content Placeholder 2"/>
          <p:cNvSpPr txBox="1">
            <a:spLocks/>
          </p:cNvSpPr>
          <p:nvPr/>
        </p:nvSpPr>
        <p:spPr>
          <a:xfrm>
            <a:off x="506186" y="1853189"/>
            <a:ext cx="6691783" cy="40408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Connection between the gut and brain.</a:t>
            </a:r>
          </a:p>
          <a:p>
            <a:pPr marL="0" indent="0">
              <a:spcBef>
                <a:spcPts val="0"/>
              </a:spcBef>
              <a:spcAft>
                <a:spcPts val="1200"/>
              </a:spcAft>
              <a:buClr>
                <a:srgbClr val="6CBE4C"/>
              </a:buClr>
              <a:buNone/>
            </a:pPr>
            <a:endParaRPr lang="en-US" sz="3200" dirty="0">
              <a:latin typeface="Segoe UI" panose="020B0502040204020203" pitchFamily="34" charset="0"/>
              <a:cs typeface="Segoe UI" panose="020B0502040204020203" pitchFamily="34" charset="0"/>
            </a:endParaRPr>
          </a:p>
          <a:p>
            <a:pPr>
              <a:spcBef>
                <a:spcPts val="0"/>
              </a:spcBef>
              <a:spcAft>
                <a:spcPts val="1200"/>
              </a:spcAft>
              <a:buClr>
                <a:srgbClr val="6CBE4C"/>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The gut is known as the body’s “second brain.”</a:t>
            </a:r>
          </a:p>
          <a:p>
            <a:pPr>
              <a:spcBef>
                <a:spcPts val="0"/>
              </a:spcBef>
              <a:spcAft>
                <a:spcPts val="1200"/>
              </a:spcAft>
              <a:buClr>
                <a:srgbClr val="6CBE4C"/>
              </a:buClr>
              <a:buFont typeface="Wingdings" panose="05000000000000000000" pitchFamily="2" charset="2"/>
              <a:buChar char="§"/>
            </a:pPr>
            <a:endParaRPr 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6CBE4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2EB9DE-F3B2-4A15-90E1-CA6649640DB1}"/>
              </a:ext>
            </a:extLst>
          </p:cNvPr>
          <p:cNvPicPr>
            <a:picLocks noChangeAspect="1"/>
          </p:cNvPicPr>
          <p:nvPr/>
        </p:nvPicPr>
        <p:blipFill rotWithShape="1">
          <a:blip r:embed="rId5">
            <a:extLst>
              <a:ext uri="{28A0092B-C50C-407E-A947-70E740481C1C}">
                <a14:useLocalDpi xmlns:a14="http://schemas.microsoft.com/office/drawing/2010/main" val="0"/>
              </a:ext>
            </a:extLst>
          </a:blip>
          <a:srcRect t="11539" b="11539"/>
          <a:stretch/>
        </p:blipFill>
        <p:spPr>
          <a:xfrm>
            <a:off x="-7" y="6154615"/>
            <a:ext cx="12192006" cy="703385"/>
          </a:xfrm>
          <a:prstGeom prst="rect">
            <a:avLst/>
          </a:prstGeom>
        </p:spPr>
      </p:pic>
      <p:pic>
        <p:nvPicPr>
          <p:cNvPr id="9" name="Picture 8">
            <a:extLst>
              <a:ext uri="{FF2B5EF4-FFF2-40B4-BE49-F238E27FC236}">
                <a16:creationId xmlns:a16="http://schemas.microsoft.com/office/drawing/2014/main" id="{5F7DD8D6-B874-4B5F-A17D-05F42B1825B8}"/>
              </a:ext>
            </a:extLst>
          </p:cNvPr>
          <p:cNvPicPr>
            <a:picLocks noChangeAspect="1"/>
          </p:cNvPicPr>
          <p:nvPr/>
        </p:nvPicPr>
        <p:blipFill rotWithShape="1">
          <a:blip r:embed="rId6">
            <a:extLst>
              <a:ext uri="{28A0092B-C50C-407E-A947-70E740481C1C}">
                <a14:useLocalDpi xmlns:a14="http://schemas.microsoft.com/office/drawing/2010/main" val="0"/>
              </a:ext>
            </a:extLst>
          </a:blip>
          <a:srcRect t="39313"/>
          <a:stretch/>
        </p:blipFill>
        <p:spPr>
          <a:xfrm>
            <a:off x="0" y="0"/>
            <a:ext cx="12192000" cy="554924"/>
          </a:xfrm>
          <a:prstGeom prst="rect">
            <a:avLst/>
          </a:prstGeom>
        </p:spPr>
      </p:pic>
      <p:pic>
        <p:nvPicPr>
          <p:cNvPr id="11" name="Picture 10">
            <a:extLst>
              <a:ext uri="{FF2B5EF4-FFF2-40B4-BE49-F238E27FC236}">
                <a16:creationId xmlns:a16="http://schemas.microsoft.com/office/drawing/2014/main" id="{55692AE1-344D-4FEE-86CB-0D6F43770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983" y="1795692"/>
            <a:ext cx="4155831" cy="4155831"/>
          </a:xfrm>
          <a:prstGeom prst="rect">
            <a:avLst/>
          </a:prstGeom>
          <a:ln w="28575">
            <a:solidFill>
              <a:srgbClr val="6CBE4C"/>
            </a:solidFill>
          </a:ln>
          <a:effectLst>
            <a:outerShdw blurRad="50800" dist="38100" dir="2700000" algn="tl" rotWithShape="0">
              <a:prstClr val="black">
                <a:alpha val="40000"/>
              </a:prst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6079481"/>
      </p:ext>
    </p:extLst>
  </p:cSld>
  <p:clrMapOvr>
    <a:masterClrMapping/>
  </p:clrMapOvr>
  <mc:AlternateContent xmlns:mc="http://schemas.openxmlformats.org/markup-compatibility/2006">
    <mc:Choice xmlns:p14="http://schemas.microsoft.com/office/powerpoint/2010/main" Requires="p14">
      <p:transition spd="slow" p14:dur="2000" advTm="93267"/>
    </mc:Choice>
    <mc:Fallback>
      <p:transition spd="slow" advTm="93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11845</TotalTime>
  <Words>1663</Words>
  <Application>Microsoft Office PowerPoint</Application>
  <PresentationFormat>Widescreen</PresentationFormat>
  <Paragraphs>199</Paragraphs>
  <Slides>27</Slides>
  <Notes>27</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AultCare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Probert</dc:creator>
  <cp:lastModifiedBy>Joy Benjamin</cp:lastModifiedBy>
  <cp:revision>203</cp:revision>
  <cp:lastPrinted>2020-12-22T14:53:46Z</cp:lastPrinted>
  <dcterms:created xsi:type="dcterms:W3CDTF">2020-12-22T14:53:14Z</dcterms:created>
  <dcterms:modified xsi:type="dcterms:W3CDTF">2022-02-10T23:27:30Z</dcterms:modified>
</cp:coreProperties>
</file>